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Lst>
  <p:sldSz cy="10287000" cx="18288000"/>
  <p:notesSz cx="6858000" cy="9144000"/>
  <p:embeddedFontLst>
    <p:embeddedFont>
      <p:font typeface="Montserrat"/>
      <p:bold r:id="rId57"/>
      <p:boldItalic r:id="rId58"/>
    </p:embeddedFont>
    <p:embeddedFont>
      <p:font typeface="Montserrat Black"/>
      <p:bold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61" roundtripDataSignature="AMtx7miTYJZ8/eYtxj/eWqX6Fqu6tRCn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762CB06-66C7-4BC4-AF80-72F58B7E0568}">
  <a:tblStyle styleId="{F762CB06-66C7-4BC4-AF80-72F58B7E056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1" Type="http://customschemas.google.com/relationships/presentationmetadata" Target="meta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MontserratBlack-bold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font" Target="fonts/Montserrat-bold.fntdata"/><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font" Target="fonts/MontserratBlack-bold.fntdata"/><Relationship Id="rId14" Type="http://schemas.openxmlformats.org/officeDocument/2006/relationships/slide" Target="slides/slide7.xml"/><Relationship Id="rId58" Type="http://schemas.openxmlformats.org/officeDocument/2006/relationships/font" Target="fonts/Montserrat-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26" name="Google Shape;12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3" name="Google Shape;69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1" name="Google Shape;76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8" name="Google Shape;778;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5" name="Google Shape;795;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2" name="Google Shape;812;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2" name="Google Shape;83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9" name="Google Shape;83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4" name="Google Shape;864;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1" name="Google Shape;881;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51"/>
          <p:cNvSpPr/>
          <p:nvPr/>
        </p:nvSpPr>
        <p:spPr>
          <a:xfrm rot="10800000">
            <a:off x="0" y="0"/>
            <a:ext cx="15134345" cy="1172631"/>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6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6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6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5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 name="Google Shape;23;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5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5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9" name="Google Shape;29;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5" name="Google Shape;35;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5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5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2" name="Google Shape;42;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5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5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5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5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5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5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2" name="Google Shape;62;p5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3" name="Google Shape;63;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5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59"/>
          <p:cNvSpPr/>
          <p:nvPr>
            <p:ph idx="2" type="pic"/>
          </p:nvPr>
        </p:nvSpPr>
        <p:spPr>
          <a:xfrm>
            <a:off x="1792288" y="612775"/>
            <a:ext cx="5486400" cy="4114800"/>
          </a:xfrm>
          <a:prstGeom prst="rect">
            <a:avLst/>
          </a:prstGeom>
          <a:noFill/>
          <a:ln>
            <a:noFill/>
          </a:ln>
        </p:spPr>
      </p:sp>
      <p:sp>
        <p:nvSpPr>
          <p:cNvPr id="69" name="Google Shape;69;p5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0" name="Google Shape;70;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62"/>
          <p:cNvSpPr/>
          <p:nvPr/>
        </p:nvSpPr>
        <p:spPr>
          <a:xfrm rot="10800000">
            <a:off x="0" y="9973321"/>
            <a:ext cx="18288000" cy="313679"/>
          </a:xfrm>
          <a:prstGeom prst="rect">
            <a:avLst/>
          </a:prstGeom>
          <a:gradFill>
            <a:gsLst>
              <a:gs pos="0">
                <a:schemeClr val="lt1"/>
              </a:gs>
              <a:gs pos="100000">
                <a:srgbClr val="37607A"/>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87" name="Google Shape;87;p62"/>
          <p:cNvSpPr txBox="1"/>
          <p:nvPr>
            <p:ph type="title"/>
          </p:nvPr>
        </p:nvSpPr>
        <p:spPr>
          <a:xfrm>
            <a:off x="1257300" y="1679853"/>
            <a:ext cx="15773400" cy="1245396"/>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38617B"/>
              </a:buClr>
              <a:buSzPts val="4800"/>
              <a:buFont typeface="Calibri"/>
              <a:buNone/>
              <a:defRPr b="1" i="0" sz="4800" u="none" cap="none" strike="noStrike">
                <a:solidFill>
                  <a:srgbClr val="38617B"/>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62"/>
          <p:cNvSpPr txBox="1"/>
          <p:nvPr>
            <p:ph idx="1" type="body"/>
          </p:nvPr>
        </p:nvSpPr>
        <p:spPr>
          <a:xfrm>
            <a:off x="1257300" y="3638550"/>
            <a:ext cx="15773400" cy="5626893"/>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89" name="Google Shape;89;p62"/>
          <p:cNvSpPr txBox="1"/>
          <p:nvPr>
            <p:ph idx="10" type="dt"/>
          </p:nvPr>
        </p:nvSpPr>
        <p:spPr>
          <a:xfrm>
            <a:off x="1257300" y="9534526"/>
            <a:ext cx="4114800" cy="54768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62"/>
          <p:cNvSpPr txBox="1"/>
          <p:nvPr>
            <p:ph idx="11" type="ftr"/>
          </p:nvPr>
        </p:nvSpPr>
        <p:spPr>
          <a:xfrm>
            <a:off x="6057900" y="9534526"/>
            <a:ext cx="6172200" cy="54768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62"/>
          <p:cNvSpPr txBox="1"/>
          <p:nvPr>
            <p:ph idx="12" type="sldNum"/>
          </p:nvPr>
        </p:nvSpPr>
        <p:spPr>
          <a:xfrm>
            <a:off x="12915900" y="9534526"/>
            <a:ext cx="4114800" cy="54768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hyperlink" Target="mailto:marisumpor@yahoo.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3.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5.png"/><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hyperlink" Target="https://www.betterevaluation.org/methods-approaches/approaches/contribution-analysis" TargetMode="External"/><Relationship Id="rId4" Type="http://schemas.openxmlformats.org/officeDocument/2006/relationships/hyperlink" Target="https://www.canada.ca/en/treasury-board-secretariat/services/audit-evaluation/evaluation-government-canada/theory-based-approaches-evaluation-concepts-practices.html" TargetMode="External"/><Relationship Id="rId5" Type="http://schemas.openxmlformats.org/officeDocument/2006/relationships/hyperlink" Target="http://www.quadrant.coop/" TargetMode="External"/><Relationship Id="rId6" Type="http://schemas.openxmlformats.org/officeDocument/2006/relationships/hyperlink" Target="https://erc.undp.org/methods-center/methods/evaluation-methods/realist-evaluation"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21.png"/><Relationship Id="rId4" Type="http://schemas.openxmlformats.org/officeDocument/2006/relationships/image" Target="../media/image15.png"/><Relationship Id="rId10" Type="http://schemas.openxmlformats.org/officeDocument/2006/relationships/image" Target="../media/image18.png"/><Relationship Id="rId9" Type="http://schemas.openxmlformats.org/officeDocument/2006/relationships/image" Target="../media/image22.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14.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hyperlink" Target="https://www.quadrant-conseil.fr/ressources/impacttree.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95" name="Shape 95"/>
        <p:cNvGrpSpPr/>
        <p:nvPr/>
      </p:nvGrpSpPr>
      <p:grpSpPr>
        <a:xfrm>
          <a:off x="0" y="0"/>
          <a:ext cx="0" cy="0"/>
          <a:chOff x="0" y="0"/>
          <a:chExt cx="0" cy="0"/>
        </a:xfrm>
      </p:grpSpPr>
      <p:grpSp>
        <p:nvGrpSpPr>
          <p:cNvPr id="96" name="Google Shape;96;p1"/>
          <p:cNvGrpSpPr/>
          <p:nvPr/>
        </p:nvGrpSpPr>
        <p:grpSpPr>
          <a:xfrm>
            <a:off x="5176060" y="-9686"/>
            <a:ext cx="14339077" cy="10782038"/>
            <a:chOff x="0" y="0"/>
            <a:chExt cx="3776547" cy="2839714"/>
          </a:xfrm>
        </p:grpSpPr>
        <p:sp>
          <p:nvSpPr>
            <p:cNvPr id="97" name="Google Shape;97;p1"/>
            <p:cNvSpPr/>
            <p:nvPr/>
          </p:nvSpPr>
          <p:spPr>
            <a:xfrm>
              <a:off x="0" y="0"/>
              <a:ext cx="3776547" cy="2839714"/>
            </a:xfrm>
            <a:custGeom>
              <a:rect b="b" l="l" r="r" t="t"/>
              <a:pathLst>
                <a:path extrusionOk="0" h="2839714" w="3776547">
                  <a:moveTo>
                    <a:pt x="0" y="0"/>
                  </a:moveTo>
                  <a:lnTo>
                    <a:pt x="3776547" y="0"/>
                  </a:lnTo>
                  <a:lnTo>
                    <a:pt x="3776547" y="2839714"/>
                  </a:lnTo>
                  <a:lnTo>
                    <a:pt x="0" y="283971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1"/>
            <p:cNvSpPr txBox="1"/>
            <p:nvPr/>
          </p:nvSpPr>
          <p:spPr>
            <a:xfrm>
              <a:off x="0" y="19050"/>
              <a:ext cx="3776547" cy="2820664"/>
            </a:xfrm>
            <a:prstGeom prst="rect">
              <a:avLst/>
            </a:prstGeom>
            <a:noFill/>
            <a:ln>
              <a:noFill/>
            </a:ln>
          </p:spPr>
          <p:txBody>
            <a:bodyPr anchorCtr="0" anchor="ctr" bIns="50800" lIns="50800" spcFirstLastPara="1" rIns="50800" wrap="square" tIns="50800">
              <a:noAutofit/>
            </a:bodyPr>
            <a:lstStyle/>
            <a:p>
              <a:pPr indent="0" lvl="0" marL="0" marR="0" rtl="0" algn="ctr">
                <a:lnSpc>
                  <a:spcPct val="110000"/>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9" name="Google Shape;99;p1"/>
          <p:cNvSpPr/>
          <p:nvPr/>
        </p:nvSpPr>
        <p:spPr>
          <a:xfrm>
            <a:off x="-448682" y="427374"/>
            <a:ext cx="5568597" cy="1842347"/>
          </a:xfrm>
          <a:custGeom>
            <a:rect b="b" l="l" r="r" t="t"/>
            <a:pathLst>
              <a:path extrusionOk="0" h="1842347" w="5568597">
                <a:moveTo>
                  <a:pt x="0" y="0"/>
                </a:moveTo>
                <a:lnTo>
                  <a:pt x="5568597" y="0"/>
                </a:lnTo>
                <a:lnTo>
                  <a:pt x="5568597" y="1842347"/>
                </a:lnTo>
                <a:lnTo>
                  <a:pt x="0" y="184234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1"/>
          <p:cNvSpPr/>
          <p:nvPr/>
        </p:nvSpPr>
        <p:spPr>
          <a:xfrm>
            <a:off x="1262652" y="2856075"/>
            <a:ext cx="2145929" cy="1956279"/>
          </a:xfrm>
          <a:custGeom>
            <a:rect b="b" l="l" r="r" t="t"/>
            <a:pathLst>
              <a:path extrusionOk="0" h="1956279" w="2145929">
                <a:moveTo>
                  <a:pt x="0" y="0"/>
                </a:moveTo>
                <a:lnTo>
                  <a:pt x="2145929" y="0"/>
                </a:lnTo>
                <a:lnTo>
                  <a:pt x="2145929" y="1956279"/>
                </a:lnTo>
                <a:lnTo>
                  <a:pt x="0" y="1956279"/>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1"/>
          <p:cNvSpPr/>
          <p:nvPr/>
        </p:nvSpPr>
        <p:spPr>
          <a:xfrm>
            <a:off x="675002" y="5422973"/>
            <a:ext cx="3321230" cy="1558167"/>
          </a:xfrm>
          <a:custGeom>
            <a:rect b="b" l="l" r="r" t="t"/>
            <a:pathLst>
              <a:path extrusionOk="0" h="1558167" w="3321230">
                <a:moveTo>
                  <a:pt x="0" y="0"/>
                </a:moveTo>
                <a:lnTo>
                  <a:pt x="3321230" y="0"/>
                </a:lnTo>
                <a:lnTo>
                  <a:pt x="3321230" y="1558167"/>
                </a:lnTo>
                <a:lnTo>
                  <a:pt x="0" y="155816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1"/>
          <p:cNvSpPr/>
          <p:nvPr/>
        </p:nvSpPr>
        <p:spPr>
          <a:xfrm>
            <a:off x="252440" y="7591759"/>
            <a:ext cx="4166353" cy="1666541"/>
          </a:xfrm>
          <a:custGeom>
            <a:rect b="b" l="l" r="r" t="t"/>
            <a:pathLst>
              <a:path extrusionOk="0" h="1666541" w="4166353">
                <a:moveTo>
                  <a:pt x="0" y="0"/>
                </a:moveTo>
                <a:lnTo>
                  <a:pt x="4166353" y="0"/>
                </a:lnTo>
                <a:lnTo>
                  <a:pt x="4166353" y="1666541"/>
                </a:lnTo>
                <a:lnTo>
                  <a:pt x="0" y="1666541"/>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1"/>
          <p:cNvSpPr txBox="1"/>
          <p:nvPr/>
        </p:nvSpPr>
        <p:spPr>
          <a:xfrm>
            <a:off x="6400800" y="2770223"/>
            <a:ext cx="11404899" cy="1923604"/>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4500">
                <a:solidFill>
                  <a:srgbClr val="FFFFFF"/>
                </a:solidFill>
                <a:latin typeface="Montserrat"/>
                <a:ea typeface="Montserrat"/>
                <a:cs typeface="Montserrat"/>
                <a:sym typeface="Montserrat"/>
              </a:rPr>
              <a:t>“Exploring contemporary evaluation methods  Evaluation approaches and methods in practice”</a:t>
            </a:r>
            <a:endParaRPr b="1" sz="4500">
              <a:solidFill>
                <a:srgbClr val="FFFFFF"/>
              </a:solidFill>
              <a:latin typeface="Montserrat"/>
              <a:ea typeface="Montserrat"/>
              <a:cs typeface="Montserrat"/>
              <a:sym typeface="Montserrat"/>
            </a:endParaRPr>
          </a:p>
        </p:txBody>
      </p:sp>
      <p:sp>
        <p:nvSpPr>
          <p:cNvPr id="104" name="Google Shape;104;p1"/>
          <p:cNvSpPr txBox="1"/>
          <p:nvPr/>
        </p:nvSpPr>
        <p:spPr>
          <a:xfrm>
            <a:off x="6404675" y="5246874"/>
            <a:ext cx="8153400" cy="105343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1" i="1" lang="en-US" sz="3499">
                <a:solidFill>
                  <a:srgbClr val="9EB513"/>
                </a:solidFill>
                <a:latin typeface="Montserrat"/>
                <a:ea typeface="Montserrat"/>
                <a:cs typeface="Montserrat"/>
                <a:sym typeface="Montserrat"/>
              </a:rPr>
              <a:t>4</a:t>
            </a:r>
            <a:r>
              <a:rPr b="1" baseline="30000" i="1" lang="en-US" sz="3499">
                <a:solidFill>
                  <a:srgbClr val="9EB513"/>
                </a:solidFill>
                <a:latin typeface="Montserrat"/>
                <a:ea typeface="Montserrat"/>
                <a:cs typeface="Montserrat"/>
                <a:sym typeface="Montserrat"/>
              </a:rPr>
              <a:t>th</a:t>
            </a:r>
            <a:r>
              <a:rPr b="1" i="1" lang="en-US" sz="3499">
                <a:solidFill>
                  <a:srgbClr val="9EB513"/>
                </a:solidFill>
                <a:latin typeface="Montserrat"/>
                <a:ea typeface="Montserrat"/>
                <a:cs typeface="Montserrat"/>
                <a:sym typeface="Montserrat"/>
              </a:rPr>
              <a:t> PROFEEDBACK Training School, Budapest, 16-20 June 2025</a:t>
            </a:r>
            <a:endParaRPr/>
          </a:p>
        </p:txBody>
      </p:sp>
      <p:grpSp>
        <p:nvGrpSpPr>
          <p:cNvPr id="105" name="Google Shape;105;p1"/>
          <p:cNvGrpSpPr/>
          <p:nvPr/>
        </p:nvGrpSpPr>
        <p:grpSpPr>
          <a:xfrm rot="5400000">
            <a:off x="1021516" y="3081887"/>
            <a:ext cx="8681206" cy="338536"/>
            <a:chOff x="0" y="-19050"/>
            <a:chExt cx="3533609" cy="137798"/>
          </a:xfrm>
        </p:grpSpPr>
        <p:sp>
          <p:nvSpPr>
            <p:cNvPr id="106" name="Google Shape;106;p1"/>
            <p:cNvSpPr/>
            <p:nvPr/>
          </p:nvSpPr>
          <p:spPr>
            <a:xfrm>
              <a:off x="0" y="0"/>
              <a:ext cx="3533609" cy="118748"/>
            </a:xfrm>
            <a:custGeom>
              <a:rect b="b" l="l" r="r" t="t"/>
              <a:pathLst>
                <a:path extrusionOk="0" h="118748" w="3533609">
                  <a:moveTo>
                    <a:pt x="0" y="0"/>
                  </a:moveTo>
                  <a:lnTo>
                    <a:pt x="3533609" y="0"/>
                  </a:lnTo>
                  <a:lnTo>
                    <a:pt x="3533609" y="118748"/>
                  </a:lnTo>
                  <a:lnTo>
                    <a:pt x="0" y="118748"/>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 name="Google Shape;107;p1"/>
            <p:cNvSpPr txBox="1"/>
            <p:nvPr/>
          </p:nvSpPr>
          <p:spPr>
            <a:xfrm>
              <a:off x="0" y="-19050"/>
              <a:ext cx="3533609" cy="137798"/>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08" name="Google Shape;108;p1"/>
          <p:cNvCxnSpPr/>
          <p:nvPr/>
        </p:nvCxnSpPr>
        <p:spPr>
          <a:xfrm rot="10800000">
            <a:off x="5484586" y="7346017"/>
            <a:ext cx="0" cy="3283546"/>
          </a:xfrm>
          <a:prstGeom prst="straightConnector1">
            <a:avLst/>
          </a:prstGeom>
          <a:noFill/>
          <a:ln cap="flat" cmpd="sng" w="19050">
            <a:solidFill>
              <a:srgbClr val="A3BD3C"/>
            </a:solidFill>
            <a:prstDash val="solid"/>
            <a:round/>
            <a:headEnd len="sm" w="sm" type="none"/>
            <a:tailEnd len="sm" w="sm" type="none"/>
          </a:ln>
        </p:spPr>
      </p:cxnSp>
      <p:sp>
        <p:nvSpPr>
          <p:cNvPr id="109" name="Google Shape;109;p1"/>
          <p:cNvSpPr/>
          <p:nvPr/>
        </p:nvSpPr>
        <p:spPr>
          <a:xfrm>
            <a:off x="13337147" y="6177792"/>
            <a:ext cx="4950853" cy="4109208"/>
          </a:xfrm>
          <a:custGeom>
            <a:rect b="b" l="l" r="r" t="t"/>
            <a:pathLst>
              <a:path extrusionOk="0" h="4109208" w="4950853">
                <a:moveTo>
                  <a:pt x="0" y="0"/>
                </a:moveTo>
                <a:lnTo>
                  <a:pt x="4950853" y="0"/>
                </a:lnTo>
                <a:lnTo>
                  <a:pt x="4950853" y="4109208"/>
                </a:lnTo>
                <a:lnTo>
                  <a:pt x="0" y="4109208"/>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grpSp>
        <p:nvGrpSpPr>
          <p:cNvPr id="248" name="Google Shape;248;p10"/>
          <p:cNvGrpSpPr/>
          <p:nvPr/>
        </p:nvGrpSpPr>
        <p:grpSpPr>
          <a:xfrm rot="10800000">
            <a:off x="3153655" y="9709431"/>
            <a:ext cx="15134345" cy="624370"/>
            <a:chOff x="0" y="-19050"/>
            <a:chExt cx="6160303" cy="254144"/>
          </a:xfrm>
        </p:grpSpPr>
        <p:sp>
          <p:nvSpPr>
            <p:cNvPr id="249" name="Google Shape;249;p10"/>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10"/>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51" name="Google Shape;251;p10"/>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252" name="Google Shape;252;p10"/>
          <p:cNvSpPr txBox="1"/>
          <p:nvPr/>
        </p:nvSpPr>
        <p:spPr>
          <a:xfrm>
            <a:off x="877660" y="1593549"/>
            <a:ext cx="16951377" cy="8002191"/>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Key Components of a Logic Model</a:t>
            </a:r>
            <a:endParaRPr/>
          </a:p>
          <a:p>
            <a:pPr indent="0" lvl="0" marL="0" marR="0" rtl="0" algn="just">
              <a:lnSpc>
                <a:spcPct val="110000"/>
              </a:lnSpc>
              <a:spcBef>
                <a:spcPts val="1200"/>
              </a:spcBef>
              <a:spcAft>
                <a:spcPts val="0"/>
              </a:spcAft>
              <a:buNone/>
            </a:pPr>
            <a:r>
              <a:rPr b="1" lang="en-US" sz="3500">
                <a:solidFill>
                  <a:srgbClr val="C00000"/>
                </a:solidFill>
                <a:latin typeface="Montserrat"/>
                <a:ea typeface="Montserrat"/>
                <a:cs typeface="Montserrat"/>
                <a:sym typeface="Montserrat"/>
              </a:rPr>
              <a:t>Context: </a:t>
            </a:r>
            <a:r>
              <a:rPr lang="en-US" sz="3500">
                <a:solidFill>
                  <a:srgbClr val="1D3866"/>
                </a:solidFill>
                <a:latin typeface="Montserrat"/>
                <a:ea typeface="Montserrat"/>
                <a:cs typeface="Montserrat"/>
                <a:sym typeface="Montserrat"/>
              </a:rPr>
              <a:t>The situation, problem, or need the program addresses, and the overall goal. </a:t>
            </a:r>
            <a:endParaRPr/>
          </a:p>
          <a:p>
            <a:pPr indent="0" lvl="0" marL="0" marR="0" rtl="0" algn="just">
              <a:lnSpc>
                <a:spcPct val="110000"/>
              </a:lnSpc>
              <a:spcBef>
                <a:spcPts val="0"/>
              </a:spcBef>
              <a:spcAft>
                <a:spcPts val="0"/>
              </a:spcAft>
              <a:buNone/>
            </a:pPr>
            <a:r>
              <a:rPr b="1" lang="en-US" sz="3500">
                <a:solidFill>
                  <a:srgbClr val="C00000"/>
                </a:solidFill>
                <a:latin typeface="Montserrat"/>
                <a:ea typeface="Montserrat"/>
                <a:cs typeface="Montserrat"/>
                <a:sym typeface="Montserrat"/>
              </a:rPr>
              <a:t>Inputs: </a:t>
            </a:r>
            <a:r>
              <a:rPr lang="en-US" sz="3500">
                <a:solidFill>
                  <a:srgbClr val="1D3866"/>
                </a:solidFill>
                <a:latin typeface="Montserrat"/>
                <a:ea typeface="Montserrat"/>
                <a:cs typeface="Montserrat"/>
                <a:sym typeface="Montserrat"/>
              </a:rPr>
              <a:t>Resources, funding, staff, and other elements that are invested in the program. </a:t>
            </a:r>
            <a:endParaRPr/>
          </a:p>
          <a:p>
            <a:pPr indent="0" lvl="0" marL="0" marR="0" rtl="0" algn="just">
              <a:lnSpc>
                <a:spcPct val="110000"/>
              </a:lnSpc>
              <a:spcBef>
                <a:spcPts val="0"/>
              </a:spcBef>
              <a:spcAft>
                <a:spcPts val="0"/>
              </a:spcAft>
              <a:buNone/>
            </a:pPr>
            <a:r>
              <a:rPr b="1" lang="en-US" sz="3500">
                <a:solidFill>
                  <a:srgbClr val="C00000"/>
                </a:solidFill>
                <a:latin typeface="Montserrat"/>
                <a:ea typeface="Montserrat"/>
                <a:cs typeface="Montserrat"/>
                <a:sym typeface="Montserrat"/>
              </a:rPr>
              <a:t>Activities: </a:t>
            </a:r>
            <a:r>
              <a:rPr lang="en-US" sz="3500">
                <a:solidFill>
                  <a:srgbClr val="1D3866"/>
                </a:solidFill>
                <a:latin typeface="Montserrat"/>
                <a:ea typeface="Montserrat"/>
                <a:cs typeface="Montserrat"/>
                <a:sym typeface="Montserrat"/>
              </a:rPr>
              <a:t>The specific actions or processes that the program undertakes. </a:t>
            </a:r>
            <a:endParaRPr/>
          </a:p>
          <a:p>
            <a:pPr indent="0" lvl="0" marL="0" marR="0" rtl="0" algn="just">
              <a:lnSpc>
                <a:spcPct val="110000"/>
              </a:lnSpc>
              <a:spcBef>
                <a:spcPts val="0"/>
              </a:spcBef>
              <a:spcAft>
                <a:spcPts val="0"/>
              </a:spcAft>
              <a:buNone/>
            </a:pPr>
            <a:r>
              <a:rPr b="1" lang="en-US" sz="3500">
                <a:solidFill>
                  <a:srgbClr val="C00000"/>
                </a:solidFill>
                <a:latin typeface="Montserrat"/>
                <a:ea typeface="Montserrat"/>
                <a:cs typeface="Montserrat"/>
                <a:sym typeface="Montserrat"/>
              </a:rPr>
              <a:t>Outputs:</a:t>
            </a:r>
            <a:endParaRPr/>
          </a:p>
          <a:p>
            <a:pPr indent="0" lvl="0" marL="0" marR="0" rtl="0" algn="just">
              <a:lnSpc>
                <a:spcPct val="110000"/>
              </a:lnSpc>
              <a:spcBef>
                <a:spcPts val="0"/>
              </a:spcBef>
              <a:spcAft>
                <a:spcPts val="0"/>
              </a:spcAft>
              <a:buNone/>
            </a:pPr>
            <a:r>
              <a:rPr lang="en-US" sz="3500">
                <a:solidFill>
                  <a:srgbClr val="1D3866"/>
                </a:solidFill>
                <a:latin typeface="Montserrat"/>
                <a:ea typeface="Montserrat"/>
                <a:cs typeface="Montserrat"/>
                <a:sym typeface="Montserrat"/>
              </a:rPr>
              <a:t>The direct results of the program's activities, often quantifiable (e.g., number of participants served, materials produced). </a:t>
            </a:r>
            <a:endParaRPr/>
          </a:p>
          <a:p>
            <a:pPr indent="0" lvl="0" marL="0" marR="0" rtl="0" algn="just">
              <a:lnSpc>
                <a:spcPct val="110000"/>
              </a:lnSpc>
              <a:spcBef>
                <a:spcPts val="0"/>
              </a:spcBef>
              <a:spcAft>
                <a:spcPts val="0"/>
              </a:spcAft>
              <a:buNone/>
            </a:pPr>
            <a:r>
              <a:rPr b="1" lang="en-US" sz="3500">
                <a:solidFill>
                  <a:srgbClr val="C00000"/>
                </a:solidFill>
                <a:latin typeface="Montserrat"/>
                <a:ea typeface="Montserrat"/>
                <a:cs typeface="Montserrat"/>
                <a:sym typeface="Montserrat"/>
              </a:rPr>
              <a:t>Outcomes: </a:t>
            </a:r>
            <a:r>
              <a:rPr lang="en-US" sz="3500">
                <a:solidFill>
                  <a:srgbClr val="1D3866"/>
                </a:solidFill>
                <a:latin typeface="Montserrat"/>
                <a:ea typeface="Montserrat"/>
                <a:cs typeface="Montserrat"/>
                <a:sym typeface="Montserrat"/>
              </a:rPr>
              <a:t>The changes or benefits that occur as a result of the program's activities and outputs, often categorized as short-term, mid-term, and long-term. </a:t>
            </a:r>
            <a:endParaRPr/>
          </a:p>
          <a:p>
            <a:pPr indent="0" lvl="0" marL="0" marR="0" rtl="0" algn="just">
              <a:lnSpc>
                <a:spcPct val="110000"/>
              </a:lnSpc>
              <a:spcBef>
                <a:spcPts val="0"/>
              </a:spcBef>
              <a:spcAft>
                <a:spcPts val="0"/>
              </a:spcAft>
              <a:buNone/>
            </a:pPr>
            <a:r>
              <a:rPr b="1" lang="en-US" sz="3500">
                <a:solidFill>
                  <a:srgbClr val="C00000"/>
                </a:solidFill>
                <a:latin typeface="Montserrat"/>
                <a:ea typeface="Montserrat"/>
                <a:cs typeface="Montserrat"/>
                <a:sym typeface="Montserrat"/>
              </a:rPr>
              <a:t>Impact: </a:t>
            </a:r>
            <a:r>
              <a:rPr lang="en-US" sz="3500">
                <a:solidFill>
                  <a:srgbClr val="1D3866"/>
                </a:solidFill>
                <a:latin typeface="Montserrat"/>
                <a:ea typeface="Montserrat"/>
                <a:cs typeface="Montserrat"/>
                <a:sym typeface="Montserrat"/>
              </a:rPr>
              <a:t>The long-term, broad societal or systemic changes that the program aims to contribute to. </a:t>
            </a:r>
            <a:endParaRPr/>
          </a:p>
          <a:p>
            <a:pPr indent="0" lvl="0" marL="0" marR="0" rtl="0" algn="just">
              <a:lnSpc>
                <a:spcPct val="110000"/>
              </a:lnSpc>
              <a:spcBef>
                <a:spcPts val="0"/>
              </a:spcBef>
              <a:spcAft>
                <a:spcPts val="0"/>
              </a:spcAft>
              <a:buNone/>
            </a:pPr>
            <a:r>
              <a:t/>
            </a:r>
            <a:endParaRPr sz="3500">
              <a:solidFill>
                <a:srgbClr val="1D3866"/>
              </a:solidFill>
              <a:latin typeface="Montserrat"/>
              <a:ea typeface="Montserrat"/>
              <a:cs typeface="Montserrat"/>
              <a:sym typeface="Montserrat"/>
            </a:endParaRPr>
          </a:p>
        </p:txBody>
      </p:sp>
      <p:sp>
        <p:nvSpPr>
          <p:cNvPr id="253" name="Google Shape;253;p10"/>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254" name="Google Shape;254;p10"/>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255" name="Google Shape;255;p10"/>
          <p:cNvGrpSpPr/>
          <p:nvPr/>
        </p:nvGrpSpPr>
        <p:grpSpPr>
          <a:xfrm>
            <a:off x="0" y="0"/>
            <a:ext cx="18417891" cy="1219432"/>
            <a:chOff x="0" y="0"/>
            <a:chExt cx="24557188" cy="1625910"/>
          </a:xfrm>
        </p:grpSpPr>
        <p:grpSp>
          <p:nvGrpSpPr>
            <p:cNvPr id="256" name="Google Shape;256;p10"/>
            <p:cNvGrpSpPr/>
            <p:nvPr/>
          </p:nvGrpSpPr>
          <p:grpSpPr>
            <a:xfrm rot="10800000">
              <a:off x="0" y="0"/>
              <a:ext cx="20179127" cy="1625910"/>
              <a:chOff x="0" y="-19050"/>
              <a:chExt cx="6160303" cy="496359"/>
            </a:xfrm>
          </p:grpSpPr>
          <p:sp>
            <p:nvSpPr>
              <p:cNvPr id="257" name="Google Shape;257;p10"/>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10"/>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59" name="Google Shape;259;p10"/>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260" name="Google Shape;260;p10"/>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grpSp>
        <p:nvGrpSpPr>
          <p:cNvPr id="265" name="Google Shape;265;p11"/>
          <p:cNvGrpSpPr/>
          <p:nvPr/>
        </p:nvGrpSpPr>
        <p:grpSpPr>
          <a:xfrm rot="10800000">
            <a:off x="3153655" y="9709431"/>
            <a:ext cx="15134345" cy="624370"/>
            <a:chOff x="0" y="-19050"/>
            <a:chExt cx="6160303" cy="254144"/>
          </a:xfrm>
        </p:grpSpPr>
        <p:sp>
          <p:nvSpPr>
            <p:cNvPr id="266" name="Google Shape;266;p11"/>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11"/>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68" name="Google Shape;268;p11"/>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269" name="Google Shape;269;p11"/>
          <p:cNvSpPr txBox="1"/>
          <p:nvPr/>
        </p:nvSpPr>
        <p:spPr>
          <a:xfrm>
            <a:off x="990399" y="1799823"/>
            <a:ext cx="16725900" cy="7117333"/>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Realist evaluation</a:t>
            </a:r>
            <a:endParaRPr sz="6000">
              <a:solidFill>
                <a:srgbClr val="1D3866"/>
              </a:solidFill>
              <a:latin typeface="Montserrat"/>
              <a:ea typeface="Montserrat"/>
              <a:cs typeface="Montserrat"/>
              <a:sym typeface="Montserrat"/>
            </a:endParaRPr>
          </a:p>
          <a:p>
            <a:pPr indent="-457200" lvl="0" marL="457200" marR="0" rtl="0" algn="just">
              <a:lnSpc>
                <a:spcPct val="110000"/>
              </a:lnSpc>
              <a:spcBef>
                <a:spcPts val="1200"/>
              </a:spcBef>
              <a:spcAft>
                <a:spcPts val="0"/>
              </a:spcAft>
              <a:buClr>
                <a:srgbClr val="1D3866"/>
              </a:buClr>
              <a:buSzPts val="3500"/>
              <a:buFont typeface="Arial"/>
              <a:buChar char="•"/>
            </a:pPr>
            <a:r>
              <a:rPr lang="en-US" sz="3500">
                <a:solidFill>
                  <a:srgbClr val="1D3866"/>
                </a:solidFill>
                <a:latin typeface="Montserrat"/>
                <a:ea typeface="Montserrat"/>
                <a:cs typeface="Montserrat"/>
                <a:sym typeface="Montserrat"/>
              </a:rPr>
              <a:t>Realist Evaluation is </a:t>
            </a:r>
            <a:r>
              <a:rPr i="1" lang="en-US" sz="3500">
                <a:solidFill>
                  <a:srgbClr val="1D3866"/>
                </a:solidFill>
                <a:latin typeface="Montserrat"/>
                <a:ea typeface="Montserrat"/>
                <a:cs typeface="Montserrat"/>
                <a:sym typeface="Montserrat"/>
              </a:rPr>
              <a:t>a Theory-based method</a:t>
            </a:r>
            <a:r>
              <a:rPr lang="en-US" sz="3500">
                <a:solidFill>
                  <a:srgbClr val="1D3866"/>
                </a:solidFill>
                <a:latin typeface="Montserrat"/>
                <a:ea typeface="Montserrat"/>
                <a:cs typeface="Montserrat"/>
                <a:sym typeface="Montserrat"/>
              </a:rPr>
              <a:t> that focuses on understanding </a:t>
            </a:r>
            <a:r>
              <a:rPr b="1" lang="en-US" sz="3500">
                <a:solidFill>
                  <a:srgbClr val="1D3866"/>
                </a:solidFill>
                <a:latin typeface="Montserrat"/>
                <a:ea typeface="Montserrat"/>
                <a:cs typeface="Montserrat"/>
                <a:sym typeface="Montserrat"/>
              </a:rPr>
              <a:t>what </a:t>
            </a:r>
            <a:r>
              <a:rPr lang="en-US" sz="3500">
                <a:solidFill>
                  <a:srgbClr val="1D3866"/>
                </a:solidFill>
                <a:latin typeface="Montserrat"/>
                <a:ea typeface="Montserrat"/>
                <a:cs typeface="Montserrat"/>
                <a:sym typeface="Montserrat"/>
              </a:rPr>
              <a:t>works, for </a:t>
            </a:r>
            <a:r>
              <a:rPr b="1" lang="en-US" sz="3500">
                <a:solidFill>
                  <a:srgbClr val="1D3866"/>
                </a:solidFill>
                <a:latin typeface="Montserrat"/>
                <a:ea typeface="Montserrat"/>
                <a:cs typeface="Montserrat"/>
                <a:sym typeface="Montserrat"/>
              </a:rPr>
              <a:t>whom</a:t>
            </a:r>
            <a:r>
              <a:rPr lang="en-US" sz="3500">
                <a:solidFill>
                  <a:srgbClr val="1D3866"/>
                </a:solidFill>
                <a:latin typeface="Montserrat"/>
                <a:ea typeface="Montserrat"/>
                <a:cs typeface="Montserrat"/>
                <a:sym typeface="Montserrat"/>
              </a:rPr>
              <a:t>, in </a:t>
            </a:r>
            <a:r>
              <a:rPr b="1" lang="en-US" sz="3500">
                <a:solidFill>
                  <a:srgbClr val="1D3866"/>
                </a:solidFill>
                <a:latin typeface="Montserrat"/>
                <a:ea typeface="Montserrat"/>
                <a:cs typeface="Montserrat"/>
                <a:sym typeface="Montserrat"/>
              </a:rPr>
              <a:t>what</a:t>
            </a:r>
            <a:r>
              <a:rPr lang="en-US" sz="3500">
                <a:solidFill>
                  <a:srgbClr val="1D3866"/>
                </a:solidFill>
                <a:latin typeface="Montserrat"/>
                <a:ea typeface="Montserrat"/>
                <a:cs typeface="Montserrat"/>
                <a:sym typeface="Montserrat"/>
              </a:rPr>
              <a:t> circumstances, and </a:t>
            </a:r>
            <a:r>
              <a:rPr b="1" lang="en-US" sz="3500">
                <a:solidFill>
                  <a:srgbClr val="1D3866"/>
                </a:solidFill>
                <a:latin typeface="Montserrat"/>
                <a:ea typeface="Montserrat"/>
                <a:cs typeface="Montserrat"/>
                <a:sym typeface="Montserrat"/>
              </a:rPr>
              <a:t>why</a:t>
            </a:r>
            <a:r>
              <a:rPr lang="en-US" sz="3500">
                <a:solidFill>
                  <a:srgbClr val="1D3866"/>
                </a:solidFill>
                <a:latin typeface="Montserrat"/>
                <a:ea typeface="Montserrat"/>
                <a:cs typeface="Montserrat"/>
                <a:sym typeface="Montserrat"/>
              </a:rPr>
              <a:t>. </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1200"/>
              </a:spcBef>
              <a:spcAft>
                <a:spcPts val="0"/>
              </a:spcAft>
              <a:buClr>
                <a:srgbClr val="1D3866"/>
              </a:buClr>
              <a:buSzPts val="3500"/>
              <a:buFont typeface="Arial"/>
              <a:buChar char="•"/>
            </a:pPr>
            <a:r>
              <a:rPr lang="en-US" sz="3500">
                <a:solidFill>
                  <a:srgbClr val="1D3866"/>
                </a:solidFill>
                <a:latin typeface="Montserrat"/>
                <a:ea typeface="Montserrat"/>
                <a:cs typeface="Montserrat"/>
                <a:sym typeface="Montserrat"/>
              </a:rPr>
              <a:t>It seeks to uncover the underlying mechanisms that drive programme outcomes and how these mechanisms interact with different contexts. </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1200"/>
              </a:spcBef>
              <a:spcAft>
                <a:spcPts val="0"/>
              </a:spcAft>
              <a:buClr>
                <a:srgbClr val="1D3866"/>
              </a:buClr>
              <a:buSzPts val="3500"/>
              <a:buFont typeface="Arial"/>
              <a:buChar char="•"/>
            </a:pPr>
            <a:r>
              <a:rPr lang="en-US" sz="3500">
                <a:solidFill>
                  <a:srgbClr val="1D3866"/>
                </a:solidFill>
                <a:latin typeface="Montserrat"/>
                <a:ea typeface="Montserrat"/>
                <a:cs typeface="Montserrat"/>
                <a:sym typeface="Montserrat"/>
              </a:rPr>
              <a:t>The core idea is that interventions are not universally effective—they work differently depending on the </a:t>
            </a:r>
            <a:r>
              <a:rPr b="1" lang="en-US" sz="3500">
                <a:solidFill>
                  <a:srgbClr val="1D3866"/>
                </a:solidFill>
                <a:latin typeface="Montserrat"/>
                <a:ea typeface="Montserrat"/>
                <a:cs typeface="Montserrat"/>
                <a:sym typeface="Montserrat"/>
              </a:rPr>
              <a:t>context </a:t>
            </a:r>
            <a:r>
              <a:rPr lang="en-US" sz="3500">
                <a:solidFill>
                  <a:srgbClr val="1D3866"/>
                </a:solidFill>
                <a:latin typeface="Montserrat"/>
                <a:ea typeface="Montserrat"/>
                <a:cs typeface="Montserrat"/>
                <a:sym typeface="Montserrat"/>
              </a:rPr>
              <a:t>and </a:t>
            </a:r>
            <a:r>
              <a:rPr b="1" lang="en-US" sz="3500">
                <a:solidFill>
                  <a:srgbClr val="1D3866"/>
                </a:solidFill>
                <a:latin typeface="Montserrat"/>
                <a:ea typeface="Montserrat"/>
                <a:cs typeface="Montserrat"/>
                <a:sym typeface="Montserrat"/>
              </a:rPr>
              <a:t>how individuals respond </a:t>
            </a:r>
            <a:r>
              <a:rPr lang="en-US" sz="3500">
                <a:solidFill>
                  <a:srgbClr val="1D3866"/>
                </a:solidFill>
                <a:latin typeface="Montserrat"/>
                <a:ea typeface="Montserrat"/>
                <a:cs typeface="Montserrat"/>
                <a:sym typeface="Montserrat"/>
              </a:rPr>
              <a:t>to the opportunities provided. </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1200"/>
              </a:spcBef>
              <a:spcAft>
                <a:spcPts val="0"/>
              </a:spcAft>
              <a:buClr>
                <a:srgbClr val="1D3866"/>
              </a:buClr>
              <a:buSzPts val="3500"/>
              <a:buFont typeface="Arial"/>
              <a:buChar char="•"/>
            </a:pPr>
            <a:r>
              <a:rPr lang="en-US" sz="3500">
                <a:solidFill>
                  <a:srgbClr val="1D3866"/>
                </a:solidFill>
                <a:latin typeface="Montserrat"/>
                <a:ea typeface="Montserrat"/>
                <a:cs typeface="Montserrat"/>
                <a:sym typeface="Montserrat"/>
              </a:rPr>
              <a:t>Realist Evaluation can be conducted using a diverse array of data collection techniques, including </a:t>
            </a:r>
            <a:r>
              <a:rPr b="1" lang="en-US" sz="3500">
                <a:solidFill>
                  <a:srgbClr val="1D3866"/>
                </a:solidFill>
                <a:latin typeface="Montserrat"/>
                <a:ea typeface="Montserrat"/>
                <a:cs typeface="Montserrat"/>
                <a:sym typeface="Montserrat"/>
              </a:rPr>
              <a:t>qualitative methods </a:t>
            </a:r>
            <a:r>
              <a:rPr lang="en-US" sz="3500">
                <a:solidFill>
                  <a:srgbClr val="1D3866"/>
                </a:solidFill>
                <a:latin typeface="Montserrat"/>
                <a:ea typeface="Montserrat"/>
                <a:cs typeface="Montserrat"/>
                <a:sym typeface="Montserrat"/>
              </a:rPr>
              <a:t>such as interviews and case studies, as well as </a:t>
            </a:r>
            <a:r>
              <a:rPr b="1" lang="en-US" sz="3500">
                <a:solidFill>
                  <a:srgbClr val="1D3866"/>
                </a:solidFill>
                <a:latin typeface="Montserrat"/>
                <a:ea typeface="Montserrat"/>
                <a:cs typeface="Montserrat"/>
                <a:sym typeface="Montserrat"/>
              </a:rPr>
              <a:t>quantitative approaches </a:t>
            </a:r>
            <a:r>
              <a:rPr lang="en-US" sz="3500">
                <a:solidFill>
                  <a:srgbClr val="1D3866"/>
                </a:solidFill>
                <a:latin typeface="Montserrat"/>
                <a:ea typeface="Montserrat"/>
                <a:cs typeface="Montserrat"/>
                <a:sym typeface="Montserrat"/>
              </a:rPr>
              <a:t>like surveys.</a:t>
            </a:r>
            <a:endParaRPr/>
          </a:p>
          <a:p>
            <a:pPr indent="0" lvl="0" marL="0" marR="0" rtl="0" algn="just">
              <a:lnSpc>
                <a:spcPct val="110000"/>
              </a:lnSpc>
              <a:spcBef>
                <a:spcPts val="1200"/>
              </a:spcBef>
              <a:spcAft>
                <a:spcPts val="0"/>
              </a:spcAft>
              <a:buNone/>
            </a:pPr>
            <a:r>
              <a:t/>
            </a:r>
            <a:endParaRPr sz="3500">
              <a:solidFill>
                <a:srgbClr val="1D3866"/>
              </a:solidFill>
              <a:latin typeface="Montserrat"/>
              <a:ea typeface="Montserrat"/>
              <a:cs typeface="Montserrat"/>
              <a:sym typeface="Montserrat"/>
            </a:endParaRPr>
          </a:p>
        </p:txBody>
      </p:sp>
      <p:sp>
        <p:nvSpPr>
          <p:cNvPr id="270" name="Google Shape;270;p11"/>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271" name="Google Shape;271;p11"/>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272" name="Google Shape;272;p11"/>
          <p:cNvGrpSpPr/>
          <p:nvPr/>
        </p:nvGrpSpPr>
        <p:grpSpPr>
          <a:xfrm>
            <a:off x="0" y="0"/>
            <a:ext cx="18417891" cy="1219432"/>
            <a:chOff x="0" y="0"/>
            <a:chExt cx="24557188" cy="1625910"/>
          </a:xfrm>
        </p:grpSpPr>
        <p:grpSp>
          <p:nvGrpSpPr>
            <p:cNvPr id="273" name="Google Shape;273;p11"/>
            <p:cNvGrpSpPr/>
            <p:nvPr/>
          </p:nvGrpSpPr>
          <p:grpSpPr>
            <a:xfrm rot="10800000">
              <a:off x="0" y="0"/>
              <a:ext cx="20179127" cy="1625910"/>
              <a:chOff x="0" y="-19050"/>
              <a:chExt cx="6160303" cy="496359"/>
            </a:xfrm>
          </p:grpSpPr>
          <p:sp>
            <p:nvSpPr>
              <p:cNvPr id="274" name="Google Shape;274;p11"/>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11"/>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76" name="Google Shape;276;p11"/>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277" name="Google Shape;277;p11"/>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grpSp>
        <p:nvGrpSpPr>
          <p:cNvPr id="282" name="Google Shape;282;p12"/>
          <p:cNvGrpSpPr/>
          <p:nvPr/>
        </p:nvGrpSpPr>
        <p:grpSpPr>
          <a:xfrm rot="10800000">
            <a:off x="3153655" y="9709431"/>
            <a:ext cx="15134345" cy="624370"/>
            <a:chOff x="0" y="-19050"/>
            <a:chExt cx="6160303" cy="254144"/>
          </a:xfrm>
        </p:grpSpPr>
        <p:sp>
          <p:nvSpPr>
            <p:cNvPr id="283" name="Google Shape;283;p12"/>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12"/>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85" name="Google Shape;285;p12"/>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286" name="Google Shape;286;p12"/>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287" name="Google Shape;287;p12"/>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288" name="Google Shape;288;p12"/>
          <p:cNvGrpSpPr/>
          <p:nvPr/>
        </p:nvGrpSpPr>
        <p:grpSpPr>
          <a:xfrm>
            <a:off x="0" y="0"/>
            <a:ext cx="18417891" cy="1219432"/>
            <a:chOff x="0" y="0"/>
            <a:chExt cx="24557188" cy="1625910"/>
          </a:xfrm>
        </p:grpSpPr>
        <p:grpSp>
          <p:nvGrpSpPr>
            <p:cNvPr id="289" name="Google Shape;289;p12"/>
            <p:cNvGrpSpPr/>
            <p:nvPr/>
          </p:nvGrpSpPr>
          <p:grpSpPr>
            <a:xfrm rot="10800000">
              <a:off x="0" y="0"/>
              <a:ext cx="20179127" cy="1625910"/>
              <a:chOff x="0" y="-19050"/>
              <a:chExt cx="6160303" cy="496359"/>
            </a:xfrm>
          </p:grpSpPr>
          <p:sp>
            <p:nvSpPr>
              <p:cNvPr id="290" name="Google Shape;290;p12"/>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12"/>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92" name="Google Shape;292;p12"/>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293" name="Google Shape;293;p12"/>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pic>
        <p:nvPicPr>
          <p:cNvPr id="294" name="Google Shape;294;p12"/>
          <p:cNvPicPr preferRelativeResize="0"/>
          <p:nvPr/>
        </p:nvPicPr>
        <p:blipFill rotWithShape="1">
          <a:blip r:embed="rId3">
            <a:alphaModFix/>
          </a:blip>
          <a:srcRect b="0" l="0" r="0" t="0"/>
          <a:stretch/>
        </p:blipFill>
        <p:spPr>
          <a:xfrm>
            <a:off x="2762049" y="1320129"/>
            <a:ext cx="13182600" cy="81166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grpSp>
        <p:nvGrpSpPr>
          <p:cNvPr id="299" name="Google Shape;299;p13"/>
          <p:cNvGrpSpPr/>
          <p:nvPr/>
        </p:nvGrpSpPr>
        <p:grpSpPr>
          <a:xfrm rot="10800000">
            <a:off x="3153655" y="9709431"/>
            <a:ext cx="15134345" cy="624370"/>
            <a:chOff x="0" y="-19050"/>
            <a:chExt cx="6160303" cy="254144"/>
          </a:xfrm>
        </p:grpSpPr>
        <p:sp>
          <p:nvSpPr>
            <p:cNvPr id="300" name="Google Shape;300;p13"/>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13"/>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02" name="Google Shape;302;p13"/>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303" name="Google Shape;303;p13"/>
          <p:cNvSpPr txBox="1"/>
          <p:nvPr/>
        </p:nvSpPr>
        <p:spPr>
          <a:xfrm>
            <a:off x="838200" y="1553150"/>
            <a:ext cx="16406813" cy="7694414"/>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Realist Evaluation - </a:t>
            </a:r>
            <a:r>
              <a:rPr i="1" lang="en-US" sz="6000">
                <a:solidFill>
                  <a:srgbClr val="1D3866"/>
                </a:solidFill>
                <a:latin typeface="Montserrat"/>
                <a:ea typeface="Montserrat"/>
                <a:cs typeface="Montserrat"/>
                <a:sym typeface="Montserrat"/>
              </a:rPr>
              <a:t>key elements</a:t>
            </a:r>
            <a:endParaRPr/>
          </a:p>
          <a:p>
            <a:pPr indent="-457200" lvl="0" marL="457200" marR="0" rtl="0" algn="just">
              <a:lnSpc>
                <a:spcPct val="110000"/>
              </a:lnSpc>
              <a:spcBef>
                <a:spcPts val="1200"/>
              </a:spcBef>
              <a:spcAft>
                <a:spcPts val="0"/>
              </a:spcAft>
              <a:buClr>
                <a:srgbClr val="1D3866"/>
              </a:buClr>
              <a:buSzPts val="3500"/>
              <a:buFont typeface="Noto Sans Symbols"/>
              <a:buChar char="⮚"/>
            </a:pPr>
            <a:r>
              <a:rPr i="1" lang="en-US" sz="3500">
                <a:solidFill>
                  <a:srgbClr val="1D3866"/>
                </a:solidFill>
                <a:latin typeface="Montserrat"/>
                <a:ea typeface="Montserrat"/>
                <a:cs typeface="Montserrat"/>
                <a:sym typeface="Montserrat"/>
              </a:rPr>
              <a:t>Context-Mechanism-Outcome (CMO) </a:t>
            </a:r>
            <a:r>
              <a:rPr lang="en-US" sz="3500">
                <a:solidFill>
                  <a:srgbClr val="1D3866"/>
                </a:solidFill>
                <a:latin typeface="Montserrat"/>
                <a:ea typeface="Montserrat"/>
                <a:cs typeface="Montserrat"/>
                <a:sym typeface="Montserrat"/>
              </a:rPr>
              <a:t>configuration to explore how interventions operate: “In this Context (C), that particular mechanism (M) generates these outcomes (O).”</a:t>
            </a:r>
            <a:endParaRPr sz="3500">
              <a:solidFill>
                <a:srgbClr val="1D3866"/>
              </a:solidFill>
              <a:latin typeface="Montserrat"/>
              <a:ea typeface="Montserrat"/>
              <a:cs typeface="Montserrat"/>
              <a:sym typeface="Montserrat"/>
            </a:endParaRPr>
          </a:p>
          <a:p>
            <a:pPr indent="0" lvl="2" marL="914400" marR="0" rtl="0" algn="just">
              <a:lnSpc>
                <a:spcPct val="110000"/>
              </a:lnSpc>
              <a:spcBef>
                <a:spcPts val="1800"/>
              </a:spcBef>
              <a:spcAft>
                <a:spcPts val="0"/>
              </a:spcAft>
              <a:buNone/>
            </a:pPr>
            <a:r>
              <a:rPr b="1" i="1" lang="en-US" sz="3500" u="none" cap="none" strike="noStrike">
                <a:solidFill>
                  <a:srgbClr val="1D3866"/>
                </a:solidFill>
                <a:latin typeface="Montserrat"/>
                <a:ea typeface="Montserrat"/>
                <a:cs typeface="Montserrat"/>
                <a:sym typeface="Montserrat"/>
              </a:rPr>
              <a:t>Context (C): </a:t>
            </a:r>
            <a:r>
              <a:rPr b="0" i="1" lang="en-US" sz="3500" u="none" cap="none" strike="noStrike">
                <a:solidFill>
                  <a:srgbClr val="1D3866"/>
                </a:solidFill>
                <a:latin typeface="Montserrat"/>
                <a:ea typeface="Montserrat"/>
                <a:cs typeface="Montserrat"/>
                <a:sym typeface="Montserrat"/>
              </a:rPr>
              <a:t>The conditions, resources, opportunities, and constraints available to beneficiaries.</a:t>
            </a:r>
            <a:endParaRPr/>
          </a:p>
          <a:p>
            <a:pPr indent="0" lvl="2" marL="914400" marR="0" rtl="0" algn="just">
              <a:lnSpc>
                <a:spcPct val="110000"/>
              </a:lnSpc>
              <a:spcBef>
                <a:spcPts val="1200"/>
              </a:spcBef>
              <a:spcAft>
                <a:spcPts val="0"/>
              </a:spcAft>
              <a:buNone/>
            </a:pPr>
            <a:r>
              <a:rPr b="1" i="1" lang="en-US" sz="3500" u="none" cap="none" strike="noStrike">
                <a:solidFill>
                  <a:srgbClr val="1D3866"/>
                </a:solidFill>
                <a:latin typeface="Montserrat"/>
                <a:ea typeface="Montserrat"/>
                <a:cs typeface="Montserrat"/>
                <a:sym typeface="Montserrat"/>
              </a:rPr>
              <a:t>Mechanism (M): </a:t>
            </a:r>
            <a:r>
              <a:rPr b="0" i="1" lang="en-US" sz="3500" u="none" cap="none" strike="noStrike">
                <a:solidFill>
                  <a:srgbClr val="1D3866"/>
                </a:solidFill>
                <a:latin typeface="Montserrat"/>
                <a:ea typeface="Montserrat"/>
                <a:cs typeface="Montserrat"/>
                <a:sym typeface="Montserrat"/>
              </a:rPr>
              <a:t>The reasoning, choices, or decisions individuals make based on there sources and opportunities in their context.</a:t>
            </a:r>
            <a:endParaRPr/>
          </a:p>
          <a:p>
            <a:pPr indent="0" lvl="2" marL="914400" marR="0" rtl="0" algn="just">
              <a:lnSpc>
                <a:spcPct val="110000"/>
              </a:lnSpc>
              <a:spcBef>
                <a:spcPts val="1200"/>
              </a:spcBef>
              <a:spcAft>
                <a:spcPts val="0"/>
              </a:spcAft>
              <a:buNone/>
            </a:pPr>
            <a:r>
              <a:rPr b="1" i="1" lang="en-US" sz="3500" u="none" cap="none" strike="noStrike">
                <a:solidFill>
                  <a:srgbClr val="1D3866"/>
                </a:solidFill>
                <a:latin typeface="Montserrat"/>
                <a:ea typeface="Montserrat"/>
                <a:cs typeface="Montserrat"/>
                <a:sym typeface="Montserrat"/>
              </a:rPr>
              <a:t>Outcome (O): </a:t>
            </a:r>
            <a:r>
              <a:rPr b="0" i="1" lang="en-US" sz="3500" u="none" cap="none" strike="noStrike">
                <a:solidFill>
                  <a:srgbClr val="1D3866"/>
                </a:solidFill>
                <a:latin typeface="Montserrat"/>
                <a:ea typeface="Montserrat"/>
                <a:cs typeface="Montserrat"/>
                <a:sym typeface="Montserrat"/>
              </a:rPr>
              <a:t>The result of individuals’ behavior and choices influenced by the context and mechanisms.</a:t>
            </a:r>
            <a:endParaRPr b="0" i="1" sz="3500" u="none" cap="none" strike="noStrike">
              <a:solidFill>
                <a:srgbClr val="1D3866"/>
              </a:solidFill>
              <a:latin typeface="Montserrat"/>
              <a:ea typeface="Montserrat"/>
              <a:cs typeface="Montserrat"/>
              <a:sym typeface="Montserrat"/>
            </a:endParaRPr>
          </a:p>
          <a:p>
            <a:pPr indent="-457200" lvl="0" marL="457200" marR="0" rtl="0" algn="just">
              <a:lnSpc>
                <a:spcPct val="110000"/>
              </a:lnSpc>
              <a:spcBef>
                <a:spcPts val="1200"/>
              </a:spcBef>
              <a:spcAft>
                <a:spcPts val="0"/>
              </a:spcAft>
              <a:buClr>
                <a:srgbClr val="4F6128"/>
              </a:buClr>
              <a:buSzPts val="3500"/>
              <a:buFont typeface="Noto Sans Symbols"/>
              <a:buChar char="⮚"/>
            </a:pPr>
            <a:r>
              <a:rPr lang="en-US" sz="3500">
                <a:solidFill>
                  <a:srgbClr val="4F6128"/>
                </a:solidFill>
                <a:latin typeface="Montserrat"/>
                <a:ea typeface="Montserrat"/>
                <a:cs typeface="Montserrat"/>
                <a:sym typeface="Montserrat"/>
              </a:rPr>
              <a:t>Useful in situations where outcomes are closely tied to specific contextual conditions and require theorizing about how social mechanisms </a:t>
            </a:r>
            <a:r>
              <a:rPr i="1" lang="en-US" sz="3500">
                <a:solidFill>
                  <a:srgbClr val="4F6128"/>
                </a:solidFill>
                <a:latin typeface="Montserrat"/>
                <a:ea typeface="Montserrat"/>
                <a:cs typeface="Montserrat"/>
                <a:sym typeface="Montserrat"/>
              </a:rPr>
              <a:t>vary </a:t>
            </a:r>
            <a:r>
              <a:rPr lang="en-US" sz="3500">
                <a:solidFill>
                  <a:srgbClr val="4F6128"/>
                </a:solidFill>
                <a:latin typeface="Montserrat"/>
                <a:ea typeface="Montserrat"/>
                <a:cs typeface="Montserrat"/>
                <a:sym typeface="Montserrat"/>
              </a:rPr>
              <a:t>by context.</a:t>
            </a:r>
            <a:endParaRPr/>
          </a:p>
        </p:txBody>
      </p:sp>
      <p:sp>
        <p:nvSpPr>
          <p:cNvPr id="304" name="Google Shape;304;p13"/>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305" name="Google Shape;305;p13"/>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306" name="Google Shape;306;p13"/>
          <p:cNvGrpSpPr/>
          <p:nvPr/>
        </p:nvGrpSpPr>
        <p:grpSpPr>
          <a:xfrm>
            <a:off x="0" y="0"/>
            <a:ext cx="18417891" cy="1219432"/>
            <a:chOff x="0" y="0"/>
            <a:chExt cx="24557188" cy="1625910"/>
          </a:xfrm>
        </p:grpSpPr>
        <p:grpSp>
          <p:nvGrpSpPr>
            <p:cNvPr id="307" name="Google Shape;307;p13"/>
            <p:cNvGrpSpPr/>
            <p:nvPr/>
          </p:nvGrpSpPr>
          <p:grpSpPr>
            <a:xfrm rot="10800000">
              <a:off x="0" y="0"/>
              <a:ext cx="20179127" cy="1625910"/>
              <a:chOff x="0" y="-19050"/>
              <a:chExt cx="6160303" cy="496359"/>
            </a:xfrm>
          </p:grpSpPr>
          <p:sp>
            <p:nvSpPr>
              <p:cNvPr id="308" name="Google Shape;308;p13"/>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13"/>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10" name="Google Shape;310;p13"/>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311" name="Google Shape;311;p13"/>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grpSp>
        <p:nvGrpSpPr>
          <p:cNvPr id="316" name="Google Shape;316;p14"/>
          <p:cNvGrpSpPr/>
          <p:nvPr/>
        </p:nvGrpSpPr>
        <p:grpSpPr>
          <a:xfrm rot="10800000">
            <a:off x="3153655" y="9709431"/>
            <a:ext cx="15134345" cy="624370"/>
            <a:chOff x="0" y="-19050"/>
            <a:chExt cx="6160303" cy="254144"/>
          </a:xfrm>
        </p:grpSpPr>
        <p:sp>
          <p:nvSpPr>
            <p:cNvPr id="317" name="Google Shape;317;p14"/>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14"/>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19" name="Google Shape;319;p14"/>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320" name="Google Shape;320;p14"/>
          <p:cNvSpPr txBox="1"/>
          <p:nvPr/>
        </p:nvSpPr>
        <p:spPr>
          <a:xfrm>
            <a:off x="852488" y="2335739"/>
            <a:ext cx="16573500" cy="465685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6600">
                <a:solidFill>
                  <a:srgbClr val="1D3866"/>
                </a:solidFill>
                <a:latin typeface="Montserrat"/>
                <a:ea typeface="Montserrat"/>
                <a:cs typeface="Montserrat"/>
                <a:sym typeface="Montserrat"/>
              </a:rPr>
              <a:t>Qualitative comparative analysis (QCA) </a:t>
            </a:r>
            <a:endParaRPr sz="6600">
              <a:solidFill>
                <a:srgbClr val="1D3866"/>
              </a:solidFill>
              <a:latin typeface="Montserrat"/>
              <a:ea typeface="Montserrat"/>
              <a:cs typeface="Montserrat"/>
              <a:sym typeface="Montserrat"/>
            </a:endParaRPr>
          </a:p>
          <a:p>
            <a:pPr indent="-571500" lvl="0" marL="571500" marR="0" rtl="0" algn="just">
              <a:lnSpc>
                <a:spcPct val="96250"/>
              </a:lnSpc>
              <a:spcBef>
                <a:spcPts val="1200"/>
              </a:spcBef>
              <a:spcAft>
                <a:spcPts val="0"/>
              </a:spcAft>
              <a:buClr>
                <a:srgbClr val="1D3866"/>
              </a:buClr>
              <a:buSzPts val="4000"/>
              <a:buFont typeface="Noto Sans Symbols"/>
              <a:buChar char="⮚"/>
            </a:pPr>
            <a:r>
              <a:rPr lang="en-US" sz="4000">
                <a:solidFill>
                  <a:srgbClr val="1D3866"/>
                </a:solidFill>
                <a:latin typeface="Montserrat"/>
                <a:ea typeface="Montserrat"/>
                <a:cs typeface="Montserrat"/>
                <a:sym typeface="Montserrat"/>
              </a:rPr>
              <a:t>QCA is a Theory-based  method for </a:t>
            </a:r>
            <a:r>
              <a:rPr b="1" i="1" lang="en-US" sz="4000">
                <a:solidFill>
                  <a:srgbClr val="1D3866"/>
                </a:solidFill>
                <a:latin typeface="Montserrat"/>
                <a:ea typeface="Montserrat"/>
                <a:cs typeface="Montserrat"/>
                <a:sym typeface="Montserrat"/>
              </a:rPr>
              <a:t>systematic cross-case comparison </a:t>
            </a:r>
            <a:r>
              <a:rPr lang="en-US" sz="4000">
                <a:solidFill>
                  <a:srgbClr val="1D3866"/>
                </a:solidFill>
                <a:latin typeface="Montserrat"/>
                <a:ea typeface="Montserrat"/>
                <a:cs typeface="Montserrat"/>
                <a:sym typeface="Montserrat"/>
              </a:rPr>
              <a:t>that identifies which factors or combinations of factors influence an outcome. </a:t>
            </a:r>
            <a:endParaRPr sz="4000">
              <a:solidFill>
                <a:srgbClr val="1D3866"/>
              </a:solidFill>
              <a:latin typeface="Montserrat"/>
              <a:ea typeface="Montserrat"/>
              <a:cs typeface="Montserrat"/>
              <a:sym typeface="Montserrat"/>
            </a:endParaRPr>
          </a:p>
          <a:p>
            <a:pPr indent="-571500" lvl="0" marL="571500" marR="0" rtl="0" algn="just">
              <a:lnSpc>
                <a:spcPct val="96250"/>
              </a:lnSpc>
              <a:spcBef>
                <a:spcPts val="600"/>
              </a:spcBef>
              <a:spcAft>
                <a:spcPts val="0"/>
              </a:spcAft>
              <a:buClr>
                <a:srgbClr val="1D3866"/>
              </a:buClr>
              <a:buSzPts val="4000"/>
              <a:buFont typeface="Noto Sans Symbols"/>
              <a:buChar char="⮚"/>
            </a:pPr>
            <a:r>
              <a:rPr lang="en-US" sz="4000">
                <a:solidFill>
                  <a:srgbClr val="1D3866"/>
                </a:solidFill>
                <a:latin typeface="Montserrat"/>
                <a:ea typeface="Montserrat"/>
                <a:cs typeface="Montserrat"/>
                <a:sym typeface="Montserrat"/>
              </a:rPr>
              <a:t>It </a:t>
            </a:r>
            <a:r>
              <a:rPr b="1" i="1" lang="en-US" sz="4000">
                <a:solidFill>
                  <a:srgbClr val="1D3866"/>
                </a:solidFill>
                <a:latin typeface="Montserrat"/>
                <a:ea typeface="Montserrat"/>
                <a:cs typeface="Montserrat"/>
                <a:sym typeface="Montserrat"/>
              </a:rPr>
              <a:t>bridges qualitative and quantitative traditions</a:t>
            </a:r>
            <a:r>
              <a:rPr lang="en-US" sz="4000">
                <a:solidFill>
                  <a:srgbClr val="1D3866"/>
                </a:solidFill>
                <a:latin typeface="Montserrat"/>
                <a:ea typeface="Montserrat"/>
                <a:cs typeface="Montserrat"/>
                <a:sym typeface="Montserrat"/>
              </a:rPr>
              <a:t>, incorporating the richness of case-based research while offering systematic rigor through its mathematical foundation.</a:t>
            </a:r>
            <a:endParaRPr sz="4000">
              <a:solidFill>
                <a:srgbClr val="1D3866"/>
              </a:solidFill>
              <a:latin typeface="Montserrat"/>
              <a:ea typeface="Montserrat"/>
              <a:cs typeface="Montserrat"/>
              <a:sym typeface="Montserrat"/>
            </a:endParaRPr>
          </a:p>
          <a:p>
            <a:pPr indent="0" lvl="0" marL="0" marR="0" rtl="0" algn="just">
              <a:lnSpc>
                <a:spcPct val="96250"/>
              </a:lnSpc>
              <a:spcBef>
                <a:spcPts val="600"/>
              </a:spcBef>
              <a:spcAft>
                <a:spcPts val="0"/>
              </a:spcAft>
              <a:buNone/>
            </a:pPr>
            <a:r>
              <a:t/>
            </a:r>
            <a:endParaRPr sz="4000">
              <a:solidFill>
                <a:srgbClr val="1D3866"/>
              </a:solidFill>
              <a:latin typeface="Montserrat"/>
              <a:ea typeface="Montserrat"/>
              <a:cs typeface="Montserrat"/>
              <a:sym typeface="Montserrat"/>
            </a:endParaRPr>
          </a:p>
        </p:txBody>
      </p:sp>
      <p:sp>
        <p:nvSpPr>
          <p:cNvPr id="321" name="Google Shape;321;p14"/>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322" name="Google Shape;322;p14"/>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323" name="Google Shape;323;p14"/>
          <p:cNvGrpSpPr/>
          <p:nvPr/>
        </p:nvGrpSpPr>
        <p:grpSpPr>
          <a:xfrm>
            <a:off x="0" y="0"/>
            <a:ext cx="18417891" cy="1219432"/>
            <a:chOff x="0" y="0"/>
            <a:chExt cx="24557188" cy="1625910"/>
          </a:xfrm>
        </p:grpSpPr>
        <p:grpSp>
          <p:nvGrpSpPr>
            <p:cNvPr id="324" name="Google Shape;324;p14"/>
            <p:cNvGrpSpPr/>
            <p:nvPr/>
          </p:nvGrpSpPr>
          <p:grpSpPr>
            <a:xfrm rot="10800000">
              <a:off x="0" y="0"/>
              <a:ext cx="20179127" cy="1625910"/>
              <a:chOff x="0" y="-19050"/>
              <a:chExt cx="6160303" cy="496359"/>
            </a:xfrm>
          </p:grpSpPr>
          <p:sp>
            <p:nvSpPr>
              <p:cNvPr id="325" name="Google Shape;325;p14"/>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14"/>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27" name="Google Shape;327;p14"/>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328" name="Google Shape;328;p14"/>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grpSp>
        <p:nvGrpSpPr>
          <p:cNvPr id="333" name="Google Shape;333;p15"/>
          <p:cNvGrpSpPr/>
          <p:nvPr/>
        </p:nvGrpSpPr>
        <p:grpSpPr>
          <a:xfrm rot="10800000">
            <a:off x="3153655" y="9709431"/>
            <a:ext cx="15134345" cy="624370"/>
            <a:chOff x="0" y="-19050"/>
            <a:chExt cx="6160303" cy="254144"/>
          </a:xfrm>
        </p:grpSpPr>
        <p:sp>
          <p:nvSpPr>
            <p:cNvPr id="334" name="Google Shape;334;p15"/>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15"/>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36" name="Google Shape;336;p15"/>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337" name="Google Shape;337;p15"/>
          <p:cNvSpPr txBox="1"/>
          <p:nvPr/>
        </p:nvSpPr>
        <p:spPr>
          <a:xfrm>
            <a:off x="1014413" y="1648123"/>
            <a:ext cx="16268700" cy="715580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QCA key elements</a:t>
            </a:r>
            <a:endParaRPr/>
          </a:p>
          <a:p>
            <a:pPr indent="0" lvl="0" marL="0" marR="0" rtl="0" algn="just">
              <a:lnSpc>
                <a:spcPct val="110000"/>
              </a:lnSpc>
              <a:spcBef>
                <a:spcPts val="1200"/>
              </a:spcBef>
              <a:spcAft>
                <a:spcPts val="0"/>
              </a:spcAft>
              <a:buNone/>
            </a:pPr>
            <a:r>
              <a:rPr b="1" lang="en-US" sz="3500">
                <a:solidFill>
                  <a:srgbClr val="1D3866"/>
                </a:solidFill>
                <a:latin typeface="Montserrat"/>
                <a:ea typeface="Montserrat"/>
                <a:cs typeface="Montserrat"/>
                <a:sym typeface="Montserrat"/>
              </a:rPr>
              <a:t>Case-based and systematic: </a:t>
            </a:r>
            <a:r>
              <a:rPr lang="en-US" sz="3500">
                <a:solidFill>
                  <a:srgbClr val="1D3866"/>
                </a:solidFill>
                <a:latin typeface="Montserrat"/>
                <a:ea typeface="Montserrat"/>
                <a:cs typeface="Montserrat"/>
                <a:sym typeface="Montserrat"/>
              </a:rPr>
              <a:t>QCA analyzes cases (e.g., programmes or projects) as combinations—or “packages”—of characteristics (called conditions) suspected to influence outcomes. This approach retains the depth and complexity of qualitative methods while enabling generalization across cases.</a:t>
            </a:r>
            <a:endParaRPr sz="3500">
              <a:solidFill>
                <a:srgbClr val="1D3866"/>
              </a:solidFill>
              <a:latin typeface="Montserrat"/>
              <a:ea typeface="Montserrat"/>
              <a:cs typeface="Montserrat"/>
              <a:sym typeface="Montserrat"/>
            </a:endParaRPr>
          </a:p>
          <a:p>
            <a:pPr indent="0" lvl="0" marL="0" marR="0" rtl="0" algn="just">
              <a:lnSpc>
                <a:spcPct val="110000"/>
              </a:lnSpc>
              <a:spcBef>
                <a:spcPts val="600"/>
              </a:spcBef>
              <a:spcAft>
                <a:spcPts val="0"/>
              </a:spcAft>
              <a:buNone/>
            </a:pPr>
            <a:r>
              <a:rPr b="1" lang="en-US" sz="3500">
                <a:solidFill>
                  <a:srgbClr val="1D3866"/>
                </a:solidFill>
                <a:latin typeface="Montserrat"/>
                <a:ea typeface="Montserrat"/>
                <a:cs typeface="Montserrat"/>
                <a:sym typeface="Montserrat"/>
              </a:rPr>
              <a:t>Causal patterns: </a:t>
            </a:r>
            <a:r>
              <a:rPr lang="en-US" sz="3500">
                <a:solidFill>
                  <a:srgbClr val="1D3866"/>
                </a:solidFill>
                <a:latin typeface="Montserrat"/>
                <a:ea typeface="Montserrat"/>
                <a:cs typeface="Montserrat"/>
                <a:sym typeface="Montserrat"/>
              </a:rPr>
              <a:t>By comparing cases, QCA identifies the factors that consistently contribute to specific outcomes. It seeks to uncover necessary and sufficient conditions, as well as combinations of factors (known as “recipes”) that are most likely to lead to success.</a:t>
            </a:r>
            <a:endParaRPr/>
          </a:p>
          <a:p>
            <a:pPr indent="0" lvl="0" marL="0" marR="0" rtl="0" algn="just">
              <a:lnSpc>
                <a:spcPct val="110000"/>
              </a:lnSpc>
              <a:spcBef>
                <a:spcPts val="600"/>
              </a:spcBef>
              <a:spcAft>
                <a:spcPts val="0"/>
              </a:spcAft>
              <a:buNone/>
            </a:pPr>
            <a:r>
              <a:rPr b="1" lang="en-US" sz="3500">
                <a:solidFill>
                  <a:srgbClr val="1D3866"/>
                </a:solidFill>
                <a:latin typeface="Montserrat"/>
                <a:ea typeface="Montserrat"/>
                <a:cs typeface="Montserrat"/>
                <a:sym typeface="Montserrat"/>
              </a:rPr>
              <a:t>Conceptualization: </a:t>
            </a:r>
            <a:r>
              <a:rPr lang="en-US" sz="3500">
                <a:solidFill>
                  <a:srgbClr val="1D3866"/>
                </a:solidFill>
                <a:latin typeface="Montserrat"/>
                <a:ea typeface="Montserrat"/>
                <a:cs typeface="Montserrat"/>
                <a:sym typeface="Montserrat"/>
              </a:rPr>
              <a:t>In its basic form (crisp-set QCA), both conditions and outcomes are categorized as either present or absent. This binary categorization simplifies the analysis of causal relationships.</a:t>
            </a:r>
            <a:endParaRPr/>
          </a:p>
        </p:txBody>
      </p:sp>
      <p:sp>
        <p:nvSpPr>
          <p:cNvPr id="338" name="Google Shape;338;p15"/>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339" name="Google Shape;339;p15"/>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340" name="Google Shape;340;p15"/>
          <p:cNvGrpSpPr/>
          <p:nvPr/>
        </p:nvGrpSpPr>
        <p:grpSpPr>
          <a:xfrm>
            <a:off x="0" y="0"/>
            <a:ext cx="18417891" cy="1219432"/>
            <a:chOff x="0" y="0"/>
            <a:chExt cx="24557188" cy="1625910"/>
          </a:xfrm>
        </p:grpSpPr>
        <p:grpSp>
          <p:nvGrpSpPr>
            <p:cNvPr id="341" name="Google Shape;341;p15"/>
            <p:cNvGrpSpPr/>
            <p:nvPr/>
          </p:nvGrpSpPr>
          <p:grpSpPr>
            <a:xfrm rot="10800000">
              <a:off x="0" y="0"/>
              <a:ext cx="20179127" cy="1625910"/>
              <a:chOff x="0" y="-19050"/>
              <a:chExt cx="6160303" cy="496359"/>
            </a:xfrm>
          </p:grpSpPr>
          <p:sp>
            <p:nvSpPr>
              <p:cNvPr id="342" name="Google Shape;342;p15"/>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15"/>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44" name="Google Shape;344;p15"/>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345" name="Google Shape;345;p15"/>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grpSp>
        <p:nvGrpSpPr>
          <p:cNvPr id="350" name="Google Shape;350;p16"/>
          <p:cNvGrpSpPr/>
          <p:nvPr/>
        </p:nvGrpSpPr>
        <p:grpSpPr>
          <a:xfrm rot="10800000">
            <a:off x="3153655" y="9709431"/>
            <a:ext cx="15134345" cy="624370"/>
            <a:chOff x="0" y="-19050"/>
            <a:chExt cx="6160303" cy="254144"/>
          </a:xfrm>
        </p:grpSpPr>
        <p:sp>
          <p:nvSpPr>
            <p:cNvPr id="351" name="Google Shape;351;p16"/>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16"/>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53" name="Google Shape;353;p16"/>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354" name="Google Shape;354;p16"/>
          <p:cNvSpPr txBox="1"/>
          <p:nvPr/>
        </p:nvSpPr>
        <p:spPr>
          <a:xfrm>
            <a:off x="1004888" y="1790700"/>
            <a:ext cx="16268700" cy="4655121"/>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QCA key elements</a:t>
            </a:r>
            <a:endParaRPr/>
          </a:p>
          <a:p>
            <a:pPr indent="0" lvl="0" marL="0" marR="0" rtl="0" algn="just">
              <a:lnSpc>
                <a:spcPct val="110000"/>
              </a:lnSpc>
              <a:spcBef>
                <a:spcPts val="1200"/>
              </a:spcBef>
              <a:spcAft>
                <a:spcPts val="0"/>
              </a:spcAft>
              <a:buNone/>
            </a:pPr>
            <a:r>
              <a:rPr b="1" lang="en-US" sz="3500">
                <a:solidFill>
                  <a:srgbClr val="1D3866"/>
                </a:solidFill>
                <a:latin typeface="Montserrat"/>
                <a:ea typeface="Montserrat"/>
                <a:cs typeface="Montserrat"/>
                <a:sym typeface="Montserrat"/>
              </a:rPr>
              <a:t>Flexibility: </a:t>
            </a:r>
            <a:r>
              <a:rPr lang="en-US" sz="3500">
                <a:solidFill>
                  <a:srgbClr val="1D3866"/>
                </a:solidFill>
                <a:latin typeface="Montserrat"/>
                <a:ea typeface="Montserrat"/>
                <a:cs typeface="Montserrat"/>
                <a:sym typeface="Montserrat"/>
              </a:rPr>
              <a:t>unlike purely statistical methods, QCA does not require large datasets and is effective with a small to medium number of cases. However, it can also handle larger datasets.</a:t>
            </a:r>
            <a:endParaRPr/>
          </a:p>
          <a:p>
            <a:pPr indent="0" lvl="0" marL="0" marR="0" rtl="0" algn="just">
              <a:lnSpc>
                <a:spcPct val="110000"/>
              </a:lnSpc>
              <a:spcBef>
                <a:spcPts val="600"/>
              </a:spcBef>
              <a:spcAft>
                <a:spcPts val="0"/>
              </a:spcAft>
              <a:buNone/>
            </a:pPr>
            <a:r>
              <a:rPr b="1" lang="en-US" sz="3500">
                <a:solidFill>
                  <a:srgbClr val="1D3866"/>
                </a:solidFill>
                <a:latin typeface="Montserrat"/>
                <a:ea typeface="Montserrat"/>
                <a:cs typeface="Montserrat"/>
                <a:sym typeface="Montserrat"/>
              </a:rPr>
              <a:t>Hybrid: </a:t>
            </a:r>
            <a:r>
              <a:rPr lang="en-US" sz="3500">
                <a:solidFill>
                  <a:srgbClr val="1D3866"/>
                </a:solidFill>
                <a:latin typeface="Montserrat"/>
                <a:ea typeface="Montserrat"/>
                <a:cs typeface="Montserrat"/>
                <a:sym typeface="Montserrat"/>
              </a:rPr>
              <a:t>QCA is often described as incorporating the “best of both worlds” by combining the rigor of quantitative methods with the depth of qualitative insights.</a:t>
            </a:r>
            <a:endParaRPr/>
          </a:p>
          <a:p>
            <a:pPr indent="0" lvl="0" marL="0" marR="0" rtl="0" algn="just">
              <a:lnSpc>
                <a:spcPct val="110000"/>
              </a:lnSpc>
              <a:spcBef>
                <a:spcPts val="600"/>
              </a:spcBef>
              <a:spcAft>
                <a:spcPts val="0"/>
              </a:spcAft>
              <a:buNone/>
            </a:pPr>
            <a:r>
              <a:t/>
            </a:r>
            <a:endParaRPr sz="3500">
              <a:solidFill>
                <a:srgbClr val="1D3866"/>
              </a:solidFill>
              <a:latin typeface="Montserrat"/>
              <a:ea typeface="Montserrat"/>
              <a:cs typeface="Montserrat"/>
              <a:sym typeface="Montserrat"/>
            </a:endParaRPr>
          </a:p>
        </p:txBody>
      </p:sp>
      <p:sp>
        <p:nvSpPr>
          <p:cNvPr id="355" name="Google Shape;355;p16"/>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356" name="Google Shape;356;p16"/>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357" name="Google Shape;357;p16"/>
          <p:cNvGrpSpPr/>
          <p:nvPr/>
        </p:nvGrpSpPr>
        <p:grpSpPr>
          <a:xfrm>
            <a:off x="0" y="0"/>
            <a:ext cx="18417891" cy="1219432"/>
            <a:chOff x="0" y="0"/>
            <a:chExt cx="24557188" cy="1625910"/>
          </a:xfrm>
        </p:grpSpPr>
        <p:grpSp>
          <p:nvGrpSpPr>
            <p:cNvPr id="358" name="Google Shape;358;p16"/>
            <p:cNvGrpSpPr/>
            <p:nvPr/>
          </p:nvGrpSpPr>
          <p:grpSpPr>
            <a:xfrm rot="10800000">
              <a:off x="0" y="0"/>
              <a:ext cx="20179127" cy="1625910"/>
              <a:chOff x="0" y="-19050"/>
              <a:chExt cx="6160303" cy="496359"/>
            </a:xfrm>
          </p:grpSpPr>
          <p:sp>
            <p:nvSpPr>
              <p:cNvPr id="359" name="Google Shape;359;p16"/>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p16"/>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61" name="Google Shape;361;p16"/>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362" name="Google Shape;362;p16"/>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grpSp>
        <p:nvGrpSpPr>
          <p:cNvPr id="367" name="Google Shape;367;p17"/>
          <p:cNvGrpSpPr/>
          <p:nvPr/>
        </p:nvGrpSpPr>
        <p:grpSpPr>
          <a:xfrm rot="10800000">
            <a:off x="3153655" y="9709431"/>
            <a:ext cx="15134345" cy="624370"/>
            <a:chOff x="0" y="-19050"/>
            <a:chExt cx="6160303" cy="254144"/>
          </a:xfrm>
        </p:grpSpPr>
        <p:sp>
          <p:nvSpPr>
            <p:cNvPr id="368" name="Google Shape;368;p17"/>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9" name="Google Shape;369;p17"/>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70" name="Google Shape;370;p17"/>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371" name="Google Shape;371;p17"/>
          <p:cNvSpPr txBox="1"/>
          <p:nvPr/>
        </p:nvSpPr>
        <p:spPr>
          <a:xfrm>
            <a:off x="1028700" y="2057400"/>
            <a:ext cx="16497300" cy="6424836"/>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Process Tracing</a:t>
            </a:r>
            <a:endParaRPr/>
          </a:p>
          <a:p>
            <a:pPr indent="0" lvl="0" marL="0" marR="0" rtl="0" algn="l">
              <a:lnSpc>
                <a:spcPct val="75716"/>
              </a:lnSpc>
              <a:spcBef>
                <a:spcPts val="0"/>
              </a:spcBef>
              <a:spcAft>
                <a:spcPts val="0"/>
              </a:spcAft>
              <a:buNone/>
            </a:pPr>
            <a:r>
              <a:t/>
            </a:r>
            <a:endParaRPr sz="6000">
              <a:solidFill>
                <a:srgbClr val="1D3866"/>
              </a:solidFill>
              <a:latin typeface="Montserrat"/>
              <a:ea typeface="Montserrat"/>
              <a:cs typeface="Montserrat"/>
              <a:sym typeface="Montserrat"/>
            </a:endParaRPr>
          </a:p>
          <a:p>
            <a:pPr indent="-457200" lvl="0" marL="457200" marR="0" rtl="0" algn="just">
              <a:lnSpc>
                <a:spcPct val="110000"/>
              </a:lnSpc>
              <a:spcBef>
                <a:spcPts val="0"/>
              </a:spcBef>
              <a:spcAft>
                <a:spcPts val="0"/>
              </a:spcAft>
              <a:buClr>
                <a:srgbClr val="1D3866"/>
              </a:buClr>
              <a:buSzPts val="3500"/>
              <a:buFont typeface="Noto Sans Symbols"/>
              <a:buChar char="⮚"/>
            </a:pPr>
            <a:r>
              <a:rPr lang="en-US" sz="3500">
                <a:solidFill>
                  <a:srgbClr val="1D3866"/>
                </a:solidFill>
                <a:latin typeface="Montserrat"/>
                <a:ea typeface="Montserrat"/>
                <a:cs typeface="Montserrat"/>
                <a:sym typeface="Montserrat"/>
              </a:rPr>
              <a:t>Process Tracing is a Theory-based  method that helps evaluate causal mechanisms. </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0"/>
              </a:spcBef>
              <a:spcAft>
                <a:spcPts val="0"/>
              </a:spcAft>
              <a:buClr>
                <a:srgbClr val="1D3866"/>
              </a:buClr>
              <a:buSzPts val="3500"/>
              <a:buFont typeface="Noto Sans Symbols"/>
              <a:buChar char="⮚"/>
            </a:pPr>
            <a:r>
              <a:rPr lang="en-US" sz="3500">
                <a:solidFill>
                  <a:srgbClr val="1D3866"/>
                </a:solidFill>
                <a:latin typeface="Montserrat"/>
                <a:ea typeface="Montserrat"/>
                <a:cs typeface="Montserrat"/>
                <a:sym typeface="Montserrat"/>
              </a:rPr>
              <a:t>It is grounded in generative causality and takes a probabilistic approach to evidence. </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0"/>
              </a:spcBef>
              <a:spcAft>
                <a:spcPts val="0"/>
              </a:spcAft>
              <a:buClr>
                <a:srgbClr val="1D3866"/>
              </a:buClr>
              <a:buSzPts val="3500"/>
              <a:buFont typeface="Noto Sans Symbols"/>
              <a:buChar char="⮚"/>
            </a:pPr>
            <a:r>
              <a:rPr lang="en-US" sz="3500">
                <a:solidFill>
                  <a:srgbClr val="1D3866"/>
                </a:solidFill>
                <a:latin typeface="Montserrat"/>
                <a:ea typeface="Montserrat"/>
                <a:cs typeface="Montserrat"/>
                <a:sym typeface="Montserrat"/>
              </a:rPr>
              <a:t>The goal is to examine whether a causal mechanism or Theory of Change (ToC) is supported by evidence, building confidence in the existence (or absence) of its components.</a:t>
            </a:r>
            <a:endParaRPr/>
          </a:p>
          <a:p>
            <a:pPr indent="0" lvl="0" marL="0" marR="0" rtl="0" algn="just">
              <a:lnSpc>
                <a:spcPct val="110000"/>
              </a:lnSpc>
              <a:spcBef>
                <a:spcPts val="0"/>
              </a:spcBef>
              <a:spcAft>
                <a:spcPts val="0"/>
              </a:spcAft>
              <a:buNone/>
            </a:pPr>
            <a:r>
              <a:t/>
            </a:r>
            <a:endParaRPr sz="3500">
              <a:solidFill>
                <a:srgbClr val="1D3866"/>
              </a:solidFill>
              <a:latin typeface="Montserrat"/>
              <a:ea typeface="Montserrat"/>
              <a:cs typeface="Montserrat"/>
              <a:sym typeface="Montserrat"/>
            </a:endParaRPr>
          </a:p>
          <a:p>
            <a:pPr indent="0" lvl="0" marL="0" marR="0" rtl="0" algn="just">
              <a:lnSpc>
                <a:spcPct val="110000"/>
              </a:lnSpc>
              <a:spcBef>
                <a:spcPts val="0"/>
              </a:spcBef>
              <a:spcAft>
                <a:spcPts val="0"/>
              </a:spcAft>
              <a:buNone/>
            </a:pPr>
            <a:r>
              <a:rPr lang="en-US" sz="3500">
                <a:solidFill>
                  <a:srgbClr val="1D3866"/>
                </a:solidFill>
                <a:latin typeface="Montserrat"/>
                <a:ea typeface="Montserrat"/>
                <a:cs typeface="Montserrat"/>
                <a:sym typeface="Montserrat"/>
              </a:rPr>
              <a:t> </a:t>
            </a:r>
            <a:endParaRPr/>
          </a:p>
          <a:p>
            <a:pPr indent="0" lvl="0" marL="0" marR="0" rtl="0" algn="just">
              <a:lnSpc>
                <a:spcPct val="110000"/>
              </a:lnSpc>
              <a:spcBef>
                <a:spcPts val="0"/>
              </a:spcBef>
              <a:spcAft>
                <a:spcPts val="0"/>
              </a:spcAft>
              <a:buNone/>
            </a:pPr>
            <a:r>
              <a:t/>
            </a:r>
            <a:endParaRPr sz="3500">
              <a:solidFill>
                <a:srgbClr val="1D3866"/>
              </a:solidFill>
              <a:latin typeface="Montserrat"/>
              <a:ea typeface="Montserrat"/>
              <a:cs typeface="Montserrat"/>
              <a:sym typeface="Montserrat"/>
            </a:endParaRPr>
          </a:p>
        </p:txBody>
      </p:sp>
      <p:sp>
        <p:nvSpPr>
          <p:cNvPr id="372" name="Google Shape;372;p17"/>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373" name="Google Shape;373;p17"/>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374" name="Google Shape;374;p17"/>
          <p:cNvGrpSpPr/>
          <p:nvPr/>
        </p:nvGrpSpPr>
        <p:grpSpPr>
          <a:xfrm>
            <a:off x="0" y="0"/>
            <a:ext cx="18417891" cy="1219432"/>
            <a:chOff x="0" y="0"/>
            <a:chExt cx="24557188" cy="1625910"/>
          </a:xfrm>
        </p:grpSpPr>
        <p:grpSp>
          <p:nvGrpSpPr>
            <p:cNvPr id="375" name="Google Shape;375;p17"/>
            <p:cNvGrpSpPr/>
            <p:nvPr/>
          </p:nvGrpSpPr>
          <p:grpSpPr>
            <a:xfrm rot="10800000">
              <a:off x="0" y="0"/>
              <a:ext cx="20179127" cy="1625910"/>
              <a:chOff x="0" y="-19050"/>
              <a:chExt cx="6160303" cy="496359"/>
            </a:xfrm>
          </p:grpSpPr>
          <p:sp>
            <p:nvSpPr>
              <p:cNvPr id="376" name="Google Shape;376;p17"/>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p17"/>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78" name="Google Shape;378;p17"/>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379" name="Google Shape;379;p17"/>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grpSp>
        <p:nvGrpSpPr>
          <p:cNvPr id="384" name="Google Shape;384;p18"/>
          <p:cNvGrpSpPr/>
          <p:nvPr/>
        </p:nvGrpSpPr>
        <p:grpSpPr>
          <a:xfrm rot="10800000">
            <a:off x="3153655" y="9709431"/>
            <a:ext cx="15134345" cy="624370"/>
            <a:chOff x="0" y="-19050"/>
            <a:chExt cx="6160303" cy="254144"/>
          </a:xfrm>
        </p:grpSpPr>
        <p:sp>
          <p:nvSpPr>
            <p:cNvPr id="385" name="Google Shape;385;p18"/>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6" name="Google Shape;386;p18"/>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87" name="Google Shape;387;p18"/>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388" name="Google Shape;388;p18"/>
          <p:cNvSpPr txBox="1"/>
          <p:nvPr/>
        </p:nvSpPr>
        <p:spPr>
          <a:xfrm>
            <a:off x="1104699" y="1642541"/>
            <a:ext cx="16497300" cy="7001917"/>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Process Tracing – key elements</a:t>
            </a:r>
            <a:endParaRPr sz="6000">
              <a:solidFill>
                <a:srgbClr val="1D3866"/>
              </a:solidFill>
              <a:latin typeface="Montserrat"/>
              <a:ea typeface="Montserrat"/>
              <a:cs typeface="Montserrat"/>
              <a:sym typeface="Montserrat"/>
            </a:endParaRPr>
          </a:p>
          <a:p>
            <a:pPr indent="0" lvl="0" marL="0" marR="0" rtl="0" algn="just">
              <a:lnSpc>
                <a:spcPct val="110000"/>
              </a:lnSpc>
              <a:spcBef>
                <a:spcPts val="1200"/>
              </a:spcBef>
              <a:spcAft>
                <a:spcPts val="0"/>
              </a:spcAft>
              <a:buNone/>
            </a:pPr>
            <a:r>
              <a:rPr b="1" lang="en-US" sz="3500">
                <a:solidFill>
                  <a:srgbClr val="1D3866"/>
                </a:solidFill>
                <a:latin typeface="Montserrat"/>
                <a:ea typeface="Montserrat"/>
                <a:cs typeface="Montserrat"/>
                <a:sym typeface="Montserrat"/>
              </a:rPr>
              <a:t>Focus on causal explanation: </a:t>
            </a:r>
            <a:r>
              <a:rPr lang="en-US" sz="3500">
                <a:solidFill>
                  <a:srgbClr val="1D3866"/>
                </a:solidFill>
                <a:latin typeface="Montserrat"/>
                <a:ea typeface="Montserrat"/>
                <a:cs typeface="Montserrat"/>
                <a:sym typeface="Montserrat"/>
              </a:rPr>
              <a:t>Process Tracing aims to reconstruct the causal process that links an independent variable to an outcome. This </a:t>
            </a:r>
            <a:r>
              <a:rPr i="1" lang="en-US" sz="3500">
                <a:solidFill>
                  <a:srgbClr val="1D3866"/>
                </a:solidFill>
                <a:latin typeface="Montserrat"/>
                <a:ea typeface="Montserrat"/>
                <a:cs typeface="Montserrat"/>
                <a:sym typeface="Montserrat"/>
              </a:rPr>
              <a:t>could involve a Theory of Change</a:t>
            </a:r>
            <a:r>
              <a:rPr lang="en-US" sz="3500">
                <a:solidFill>
                  <a:srgbClr val="1D3866"/>
                </a:solidFill>
                <a:latin typeface="Montserrat"/>
                <a:ea typeface="Montserrat"/>
                <a:cs typeface="Montserrat"/>
                <a:sym typeface="Montserrat"/>
              </a:rPr>
              <a:t>, a complex mechanism, or a Context-Mechanism-Outcome (CMO) configuration.</a:t>
            </a:r>
            <a:endParaRPr/>
          </a:p>
          <a:p>
            <a:pPr indent="0" lvl="0" marL="0" marR="0" rtl="0" algn="just">
              <a:lnSpc>
                <a:spcPct val="110000"/>
              </a:lnSpc>
              <a:spcBef>
                <a:spcPts val="0"/>
              </a:spcBef>
              <a:spcAft>
                <a:spcPts val="0"/>
              </a:spcAft>
              <a:buNone/>
            </a:pPr>
            <a:r>
              <a:rPr b="1" lang="en-US" sz="3500">
                <a:solidFill>
                  <a:srgbClr val="1D3866"/>
                </a:solidFill>
                <a:latin typeface="Montserrat"/>
                <a:ea typeface="Montserrat"/>
                <a:cs typeface="Montserrat"/>
                <a:sym typeface="Montserrat"/>
              </a:rPr>
              <a:t>A clear distinction among: </a:t>
            </a:r>
            <a:endParaRPr/>
          </a:p>
          <a:p>
            <a:pPr indent="-457200" lvl="0" marL="457200" marR="0" rtl="0" algn="just">
              <a:lnSpc>
                <a:spcPct val="110000"/>
              </a:lnSpc>
              <a:spcBef>
                <a:spcPts val="0"/>
              </a:spcBef>
              <a:spcAft>
                <a:spcPts val="0"/>
              </a:spcAft>
              <a:buClr>
                <a:srgbClr val="1D3866"/>
              </a:buClr>
              <a:buSzPts val="3500"/>
              <a:buFont typeface="Arial"/>
              <a:buChar char="•"/>
            </a:pPr>
            <a:r>
              <a:rPr lang="en-US" sz="3500">
                <a:solidFill>
                  <a:srgbClr val="1D3866"/>
                </a:solidFill>
                <a:latin typeface="Montserrat"/>
                <a:ea typeface="Montserrat"/>
                <a:cs typeface="Montserrat"/>
                <a:sym typeface="Montserrat"/>
              </a:rPr>
              <a:t>The process described in the Theory of Change, considered a possible 'reality' or an ontological entity that might or might not exist or have materialized (which is usually unobservable);</a:t>
            </a:r>
            <a:endParaRPr/>
          </a:p>
          <a:p>
            <a:pPr indent="-457200" lvl="0" marL="457200" marR="0" rtl="0" algn="just">
              <a:lnSpc>
                <a:spcPct val="110000"/>
              </a:lnSpc>
              <a:spcBef>
                <a:spcPts val="0"/>
              </a:spcBef>
              <a:spcAft>
                <a:spcPts val="0"/>
              </a:spcAft>
              <a:buClr>
                <a:srgbClr val="1D3866"/>
              </a:buClr>
              <a:buSzPts val="3500"/>
              <a:buFont typeface="Arial"/>
              <a:buChar char="•"/>
            </a:pPr>
            <a:r>
              <a:rPr lang="en-US" sz="3500">
                <a:solidFill>
                  <a:srgbClr val="1D3866"/>
                </a:solidFill>
                <a:latin typeface="Montserrat"/>
                <a:ea typeface="Montserrat"/>
                <a:cs typeface="Montserrat"/>
                <a:sym typeface="Montserrat"/>
              </a:rPr>
              <a:t>The evaluator's confidence about the existence of that reality (which is an idea 'in our head' rather than a reality 'out there'); </a:t>
            </a:r>
            <a:endParaRPr/>
          </a:p>
          <a:p>
            <a:pPr indent="-457200" lvl="0" marL="457200" marR="0" rtl="0" algn="just">
              <a:lnSpc>
                <a:spcPct val="110000"/>
              </a:lnSpc>
              <a:spcBef>
                <a:spcPts val="0"/>
              </a:spcBef>
              <a:spcAft>
                <a:spcPts val="0"/>
              </a:spcAft>
              <a:buClr>
                <a:srgbClr val="1D3866"/>
              </a:buClr>
              <a:buSzPts val="3500"/>
              <a:buFont typeface="Arial"/>
              <a:buChar char="•"/>
            </a:pPr>
            <a:r>
              <a:rPr lang="en-US" sz="3500">
                <a:solidFill>
                  <a:srgbClr val="1D3866"/>
                </a:solidFill>
                <a:latin typeface="Montserrat"/>
                <a:ea typeface="Montserrat"/>
                <a:cs typeface="Montserrat"/>
                <a:sym typeface="Montserrat"/>
              </a:rPr>
              <a:t>The observable and therefore testable implications of the existence of such reality.</a:t>
            </a:r>
            <a:endParaRPr/>
          </a:p>
        </p:txBody>
      </p:sp>
      <p:sp>
        <p:nvSpPr>
          <p:cNvPr id="389" name="Google Shape;389;p18"/>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390" name="Google Shape;390;p18"/>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391" name="Google Shape;391;p18"/>
          <p:cNvGrpSpPr/>
          <p:nvPr/>
        </p:nvGrpSpPr>
        <p:grpSpPr>
          <a:xfrm>
            <a:off x="0" y="0"/>
            <a:ext cx="18417891" cy="1219432"/>
            <a:chOff x="0" y="0"/>
            <a:chExt cx="24557188" cy="1625910"/>
          </a:xfrm>
        </p:grpSpPr>
        <p:grpSp>
          <p:nvGrpSpPr>
            <p:cNvPr id="392" name="Google Shape;392;p18"/>
            <p:cNvGrpSpPr/>
            <p:nvPr/>
          </p:nvGrpSpPr>
          <p:grpSpPr>
            <a:xfrm rot="10800000">
              <a:off x="0" y="0"/>
              <a:ext cx="20179127" cy="1625910"/>
              <a:chOff x="0" y="-19050"/>
              <a:chExt cx="6160303" cy="496359"/>
            </a:xfrm>
          </p:grpSpPr>
          <p:sp>
            <p:nvSpPr>
              <p:cNvPr id="393" name="Google Shape;393;p18"/>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18"/>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395" name="Google Shape;395;p18"/>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396" name="Google Shape;396;p18"/>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grpSp>
        <p:nvGrpSpPr>
          <p:cNvPr id="401" name="Google Shape;401;p19"/>
          <p:cNvGrpSpPr/>
          <p:nvPr/>
        </p:nvGrpSpPr>
        <p:grpSpPr>
          <a:xfrm rot="10800000">
            <a:off x="3153655" y="9709431"/>
            <a:ext cx="15134345" cy="624370"/>
            <a:chOff x="0" y="-19050"/>
            <a:chExt cx="6160303" cy="254144"/>
          </a:xfrm>
        </p:grpSpPr>
        <p:sp>
          <p:nvSpPr>
            <p:cNvPr id="402" name="Google Shape;402;p19"/>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19"/>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04" name="Google Shape;404;p19"/>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405" name="Google Shape;405;p19"/>
          <p:cNvSpPr txBox="1"/>
          <p:nvPr/>
        </p:nvSpPr>
        <p:spPr>
          <a:xfrm>
            <a:off x="877660" y="1471085"/>
            <a:ext cx="16951377" cy="8002191"/>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Process Tracing – key elements</a:t>
            </a:r>
            <a:endParaRPr sz="6000">
              <a:solidFill>
                <a:srgbClr val="1D3866"/>
              </a:solidFill>
              <a:latin typeface="Montserrat"/>
              <a:ea typeface="Montserrat"/>
              <a:cs typeface="Montserrat"/>
              <a:sym typeface="Montserrat"/>
            </a:endParaRPr>
          </a:p>
          <a:p>
            <a:pPr indent="0" lvl="0" marL="0" marR="0" rtl="0" algn="just">
              <a:lnSpc>
                <a:spcPct val="110000"/>
              </a:lnSpc>
              <a:spcBef>
                <a:spcPts val="1200"/>
              </a:spcBef>
              <a:spcAft>
                <a:spcPts val="0"/>
              </a:spcAft>
              <a:buNone/>
            </a:pPr>
            <a:r>
              <a:rPr b="1" lang="en-US" sz="3500">
                <a:solidFill>
                  <a:srgbClr val="1D3866"/>
                </a:solidFill>
                <a:latin typeface="Montserrat"/>
                <a:ea typeface="Montserrat"/>
                <a:cs typeface="Montserrat"/>
                <a:sym typeface="Montserrat"/>
              </a:rPr>
              <a:t>Backwards perspective: </a:t>
            </a:r>
            <a:r>
              <a:rPr lang="en-US" sz="3500">
                <a:solidFill>
                  <a:srgbClr val="1D3866"/>
                </a:solidFill>
                <a:latin typeface="Montserrat"/>
                <a:ea typeface="Montserrat"/>
                <a:cs typeface="Montserrat"/>
                <a:sym typeface="Montserrat"/>
              </a:rPr>
              <a:t>Process Tracing looks for “traces” left by the mechanism over time, using evidence to strengthen or weaken causal claims.</a:t>
            </a:r>
            <a:endParaRPr/>
          </a:p>
          <a:p>
            <a:pPr indent="0" lvl="0" marL="0" marR="0" rtl="0" algn="just">
              <a:lnSpc>
                <a:spcPct val="110000"/>
              </a:lnSpc>
              <a:spcBef>
                <a:spcPts val="0"/>
              </a:spcBef>
              <a:spcAft>
                <a:spcPts val="0"/>
              </a:spcAft>
              <a:buNone/>
            </a:pPr>
            <a:r>
              <a:rPr b="1" lang="en-US" sz="3500">
                <a:solidFill>
                  <a:srgbClr val="1D3866"/>
                </a:solidFill>
                <a:latin typeface="Montserrat"/>
                <a:ea typeface="Montserrat"/>
                <a:cs typeface="Montserrat"/>
                <a:sym typeface="Montserrat"/>
              </a:rPr>
              <a:t>Types of evidence tests: </a:t>
            </a:r>
            <a:r>
              <a:rPr lang="en-US" sz="3500">
                <a:solidFill>
                  <a:srgbClr val="1D3866"/>
                </a:solidFill>
                <a:latin typeface="Montserrat"/>
                <a:ea typeface="Montserrat"/>
                <a:cs typeface="Montserrat"/>
                <a:sym typeface="Montserrat"/>
              </a:rPr>
              <a:t>Process Tracing uses four key metaphors to assess evidence:</a:t>
            </a:r>
            <a:endParaRPr/>
          </a:p>
          <a:p>
            <a:pPr indent="-457200" lvl="0" marL="457200" marR="0" rtl="0" algn="just">
              <a:lnSpc>
                <a:spcPct val="137500"/>
              </a:lnSpc>
              <a:spcBef>
                <a:spcPts val="0"/>
              </a:spcBef>
              <a:spcAft>
                <a:spcPts val="0"/>
              </a:spcAft>
              <a:buClr>
                <a:srgbClr val="1D3866"/>
              </a:buClr>
              <a:buSzPts val="2800"/>
              <a:buFont typeface="Arial"/>
              <a:buChar char="•"/>
            </a:pPr>
            <a:r>
              <a:rPr lang="en-US" sz="2800">
                <a:solidFill>
                  <a:srgbClr val="1D3866"/>
                </a:solidFill>
                <a:latin typeface="Montserrat"/>
                <a:ea typeface="Montserrat"/>
                <a:cs typeface="Montserrat"/>
                <a:sym typeface="Montserrat"/>
              </a:rPr>
              <a:t>Hoop Test: Evidence must exist for the claim to be valid, but it doesn’t confirm the claim alone.</a:t>
            </a:r>
            <a:endParaRPr/>
          </a:p>
          <a:p>
            <a:pPr indent="-457200" lvl="0" marL="457200" marR="0" rtl="0" algn="just">
              <a:lnSpc>
                <a:spcPct val="137500"/>
              </a:lnSpc>
              <a:spcBef>
                <a:spcPts val="0"/>
              </a:spcBef>
              <a:spcAft>
                <a:spcPts val="0"/>
              </a:spcAft>
              <a:buClr>
                <a:srgbClr val="1D3866"/>
              </a:buClr>
              <a:buSzPts val="2800"/>
              <a:buFont typeface="Arial"/>
              <a:buChar char="•"/>
            </a:pPr>
            <a:r>
              <a:rPr lang="en-US" sz="2800">
                <a:solidFill>
                  <a:srgbClr val="1D3866"/>
                </a:solidFill>
                <a:latin typeface="Montserrat"/>
                <a:ea typeface="Montserrat"/>
                <a:cs typeface="Montserrat"/>
                <a:sym typeface="Montserrat"/>
              </a:rPr>
              <a:t>Smoking Gun Test: Evidence strongly supports the claim but is not necessary for the claim to be true.</a:t>
            </a:r>
            <a:endParaRPr/>
          </a:p>
          <a:p>
            <a:pPr indent="-457200" lvl="0" marL="457200" marR="0" rtl="0" algn="just">
              <a:lnSpc>
                <a:spcPct val="137500"/>
              </a:lnSpc>
              <a:spcBef>
                <a:spcPts val="0"/>
              </a:spcBef>
              <a:spcAft>
                <a:spcPts val="0"/>
              </a:spcAft>
              <a:buClr>
                <a:srgbClr val="1D3866"/>
              </a:buClr>
              <a:buSzPts val="2800"/>
              <a:buFont typeface="Arial"/>
              <a:buChar char="•"/>
            </a:pPr>
            <a:r>
              <a:rPr lang="en-US" sz="2800">
                <a:solidFill>
                  <a:srgbClr val="1D3866"/>
                </a:solidFill>
                <a:latin typeface="Montserrat"/>
                <a:ea typeface="Montserrat"/>
                <a:cs typeface="Montserrat"/>
                <a:sym typeface="Montserrat"/>
              </a:rPr>
              <a:t>Straw-in-the-Wind Test: Evidence is weak but suggests the claim could be true.</a:t>
            </a:r>
            <a:endParaRPr/>
          </a:p>
          <a:p>
            <a:pPr indent="-457200" lvl="0" marL="457200" marR="0" rtl="0" algn="just">
              <a:lnSpc>
                <a:spcPct val="137500"/>
              </a:lnSpc>
              <a:spcBef>
                <a:spcPts val="0"/>
              </a:spcBef>
              <a:spcAft>
                <a:spcPts val="0"/>
              </a:spcAft>
              <a:buClr>
                <a:srgbClr val="1D3866"/>
              </a:buClr>
              <a:buSzPts val="2800"/>
              <a:buFont typeface="Arial"/>
              <a:buChar char="•"/>
            </a:pPr>
            <a:r>
              <a:rPr lang="en-US" sz="2800">
                <a:solidFill>
                  <a:srgbClr val="1D3866"/>
                </a:solidFill>
                <a:latin typeface="Montserrat"/>
                <a:ea typeface="Montserrat"/>
                <a:cs typeface="Montserrat"/>
                <a:sym typeface="Montserrat"/>
              </a:rPr>
              <a:t>Doubly-Decisive Test: Evidence strongly confirms the claim while ruling out alternatives.</a:t>
            </a:r>
            <a:endParaRPr/>
          </a:p>
          <a:p>
            <a:pPr indent="0" lvl="0" marL="0" marR="0" rtl="0" algn="just">
              <a:lnSpc>
                <a:spcPct val="110000"/>
              </a:lnSpc>
              <a:spcBef>
                <a:spcPts val="0"/>
              </a:spcBef>
              <a:spcAft>
                <a:spcPts val="0"/>
              </a:spcAft>
              <a:buNone/>
            </a:pPr>
            <a:r>
              <a:rPr b="1" lang="en-US" sz="3500">
                <a:solidFill>
                  <a:srgbClr val="1D3866"/>
                </a:solidFill>
                <a:latin typeface="Montserrat"/>
                <a:ea typeface="Montserrat"/>
                <a:cs typeface="Montserrat"/>
                <a:sym typeface="Montserrat"/>
              </a:rPr>
              <a:t>Probabilistic Reasoning: </a:t>
            </a:r>
            <a:r>
              <a:rPr lang="en-US" sz="3500">
                <a:solidFill>
                  <a:srgbClr val="1D3866"/>
                </a:solidFill>
                <a:latin typeface="Montserrat"/>
                <a:ea typeface="Montserrat"/>
                <a:cs typeface="Montserrat"/>
                <a:sym typeface="Montserrat"/>
              </a:rPr>
              <a:t>Process Tracing evaluates the probative value of evidence, focusing on the likelihood of observing certain data if a causal mechanism is valid, versus if it is not.</a:t>
            </a:r>
            <a:endParaRPr/>
          </a:p>
        </p:txBody>
      </p:sp>
      <p:sp>
        <p:nvSpPr>
          <p:cNvPr id="406" name="Google Shape;406;p19"/>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407" name="Google Shape;407;p19"/>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408" name="Google Shape;408;p19"/>
          <p:cNvGrpSpPr/>
          <p:nvPr/>
        </p:nvGrpSpPr>
        <p:grpSpPr>
          <a:xfrm>
            <a:off x="0" y="0"/>
            <a:ext cx="18417891" cy="1219432"/>
            <a:chOff x="0" y="0"/>
            <a:chExt cx="24557188" cy="1625910"/>
          </a:xfrm>
        </p:grpSpPr>
        <p:grpSp>
          <p:nvGrpSpPr>
            <p:cNvPr id="409" name="Google Shape;409;p19"/>
            <p:cNvGrpSpPr/>
            <p:nvPr/>
          </p:nvGrpSpPr>
          <p:grpSpPr>
            <a:xfrm rot="10800000">
              <a:off x="0" y="0"/>
              <a:ext cx="20179127" cy="1625910"/>
              <a:chOff x="0" y="-19050"/>
              <a:chExt cx="6160303" cy="496359"/>
            </a:xfrm>
          </p:grpSpPr>
          <p:sp>
            <p:nvSpPr>
              <p:cNvPr id="410" name="Google Shape;410;p19"/>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19"/>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12" name="Google Shape;412;p19"/>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413" name="Google Shape;413;p19"/>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3866"/>
        </a:solidFill>
      </p:bgPr>
    </p:bg>
    <p:spTree>
      <p:nvGrpSpPr>
        <p:cNvPr id="113" name="Shape 113"/>
        <p:cNvGrpSpPr/>
        <p:nvPr/>
      </p:nvGrpSpPr>
      <p:grpSpPr>
        <a:xfrm>
          <a:off x="0" y="0"/>
          <a:ext cx="0" cy="0"/>
          <a:chOff x="0" y="0"/>
          <a:chExt cx="0" cy="0"/>
        </a:xfrm>
      </p:grpSpPr>
      <p:grpSp>
        <p:nvGrpSpPr>
          <p:cNvPr id="114" name="Google Shape;114;p2"/>
          <p:cNvGrpSpPr/>
          <p:nvPr/>
        </p:nvGrpSpPr>
        <p:grpSpPr>
          <a:xfrm>
            <a:off x="9595145" y="0"/>
            <a:ext cx="5461174" cy="10287000"/>
            <a:chOff x="0" y="0"/>
            <a:chExt cx="7281565" cy="13716000"/>
          </a:xfrm>
        </p:grpSpPr>
        <p:sp>
          <p:nvSpPr>
            <p:cNvPr id="115" name="Google Shape;115;p2"/>
            <p:cNvSpPr/>
            <p:nvPr/>
          </p:nvSpPr>
          <p:spPr>
            <a:xfrm>
              <a:off x="0" y="60792"/>
              <a:ext cx="12700" cy="13655208"/>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2"/>
            <p:cNvSpPr/>
            <p:nvPr/>
          </p:nvSpPr>
          <p:spPr>
            <a:xfrm>
              <a:off x="7268858" y="0"/>
              <a:ext cx="12707" cy="13716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7" name="Google Shape;117;p2"/>
          <p:cNvGrpSpPr/>
          <p:nvPr/>
        </p:nvGrpSpPr>
        <p:grpSpPr>
          <a:xfrm rot="5400000">
            <a:off x="5132076" y="3951779"/>
            <a:ext cx="8681206" cy="338536"/>
            <a:chOff x="0" y="-19050"/>
            <a:chExt cx="3533609" cy="137798"/>
          </a:xfrm>
        </p:grpSpPr>
        <p:sp>
          <p:nvSpPr>
            <p:cNvPr id="118" name="Google Shape;118;p2"/>
            <p:cNvSpPr/>
            <p:nvPr/>
          </p:nvSpPr>
          <p:spPr>
            <a:xfrm>
              <a:off x="0" y="0"/>
              <a:ext cx="3533609" cy="118748"/>
            </a:xfrm>
            <a:custGeom>
              <a:rect b="b" l="l" r="r" t="t"/>
              <a:pathLst>
                <a:path extrusionOk="0" h="118748" w="3533609">
                  <a:moveTo>
                    <a:pt x="0" y="0"/>
                  </a:moveTo>
                  <a:lnTo>
                    <a:pt x="3533609" y="0"/>
                  </a:lnTo>
                  <a:lnTo>
                    <a:pt x="3533609" y="118748"/>
                  </a:lnTo>
                  <a:lnTo>
                    <a:pt x="0" y="118748"/>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2"/>
            <p:cNvSpPr txBox="1"/>
            <p:nvPr/>
          </p:nvSpPr>
          <p:spPr>
            <a:xfrm>
              <a:off x="0" y="-19050"/>
              <a:ext cx="3533609" cy="137798"/>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20" name="Google Shape;120;p2"/>
          <p:cNvCxnSpPr/>
          <p:nvPr/>
        </p:nvCxnSpPr>
        <p:spPr>
          <a:xfrm rot="10800000">
            <a:off x="9312935" y="8317548"/>
            <a:ext cx="0" cy="3283546"/>
          </a:xfrm>
          <a:prstGeom prst="straightConnector1">
            <a:avLst/>
          </a:prstGeom>
          <a:noFill/>
          <a:ln cap="flat" cmpd="sng" w="19050">
            <a:solidFill>
              <a:srgbClr val="A3BD3C"/>
            </a:solidFill>
            <a:prstDash val="solid"/>
            <a:round/>
            <a:headEnd len="sm" w="sm" type="none"/>
            <a:tailEnd len="sm" w="sm" type="none"/>
          </a:ln>
        </p:spPr>
      </p:cxnSp>
      <p:sp>
        <p:nvSpPr>
          <p:cNvPr id="121" name="Google Shape;121;p2"/>
          <p:cNvSpPr/>
          <p:nvPr/>
        </p:nvSpPr>
        <p:spPr>
          <a:xfrm>
            <a:off x="9595145" y="0"/>
            <a:ext cx="7226420" cy="10287000"/>
          </a:xfrm>
          <a:custGeom>
            <a:rect b="b" l="l" r="r" t="t"/>
            <a:pathLst>
              <a:path extrusionOk="0" h="10287000" w="7226420">
                <a:moveTo>
                  <a:pt x="0" y="0"/>
                </a:moveTo>
                <a:lnTo>
                  <a:pt x="7226420" y="0"/>
                </a:lnTo>
                <a:lnTo>
                  <a:pt x="7226420" y="10287000"/>
                </a:lnTo>
                <a:lnTo>
                  <a:pt x="0" y="10287000"/>
                </a:lnTo>
                <a:lnTo>
                  <a:pt x="0" y="0"/>
                </a:lnTo>
                <a:close/>
              </a:path>
            </a:pathLst>
          </a:custGeom>
          <a:blipFill rotWithShape="1">
            <a:blip r:embed="rId3">
              <a:alphaModFix/>
            </a:blip>
            <a:stretch>
              <a:fillRect b="0" l="-11201" r="-13369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2"/>
          <p:cNvSpPr txBox="1"/>
          <p:nvPr/>
        </p:nvSpPr>
        <p:spPr>
          <a:xfrm>
            <a:off x="1320504" y="3593891"/>
            <a:ext cx="8128774" cy="1003308"/>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1" lang="en-US" sz="7000">
                <a:solidFill>
                  <a:srgbClr val="FAFAFA"/>
                </a:solidFill>
                <a:latin typeface="Montserrat"/>
                <a:ea typeface="Montserrat"/>
                <a:cs typeface="Montserrat"/>
                <a:sym typeface="Montserrat"/>
              </a:rPr>
              <a:t>Sessions 1 &amp; 2</a:t>
            </a:r>
            <a:endParaRPr b="1" i="1" sz="7000">
              <a:solidFill>
                <a:srgbClr val="FAFAFA"/>
              </a:solidFill>
              <a:latin typeface="Montserrat"/>
              <a:ea typeface="Montserrat"/>
              <a:cs typeface="Montserrat"/>
              <a:sym typeface="Montserrat"/>
            </a:endParaRPr>
          </a:p>
        </p:txBody>
      </p:sp>
      <p:sp>
        <p:nvSpPr>
          <p:cNvPr id="123" name="Google Shape;123;p2"/>
          <p:cNvSpPr txBox="1"/>
          <p:nvPr/>
        </p:nvSpPr>
        <p:spPr>
          <a:xfrm>
            <a:off x="1338810" y="4991100"/>
            <a:ext cx="7823496" cy="1654299"/>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1" lang="en-US" sz="3599">
                <a:solidFill>
                  <a:srgbClr val="9EB513"/>
                </a:solidFill>
                <a:latin typeface="Montserrat"/>
                <a:ea typeface="Montserrat"/>
                <a:cs typeface="Montserrat"/>
                <a:sym typeface="Montserrat"/>
              </a:rPr>
              <a:t>Dr. Marijana Sumpor</a:t>
            </a:r>
            <a:endParaRPr/>
          </a:p>
          <a:p>
            <a:pPr indent="0" lvl="0" marL="0" marR="0" rtl="0" algn="l">
              <a:lnSpc>
                <a:spcPct val="134968"/>
              </a:lnSpc>
              <a:spcBef>
                <a:spcPts val="0"/>
              </a:spcBef>
              <a:spcAft>
                <a:spcPts val="0"/>
              </a:spcAft>
              <a:buNone/>
            </a:pPr>
            <a:r>
              <a:rPr b="1" i="1" lang="en-US" sz="3200" u="sng">
                <a:solidFill>
                  <a:srgbClr val="9EB513"/>
                </a:solidFill>
                <a:latin typeface="Montserrat"/>
                <a:ea typeface="Montserrat"/>
                <a:cs typeface="Montserrat"/>
                <a:sym typeface="Montserrat"/>
                <a:hlinkClick r:id="rId4">
                  <a:extLst>
                    <a:ext uri="{A12FA001-AC4F-418D-AE19-62706E023703}">
                      <ahyp:hlinkClr val="tx"/>
                    </a:ext>
                  </a:extLst>
                </a:hlinkClick>
              </a:rPr>
              <a:t>marisumpor@yahoo.com</a:t>
            </a:r>
            <a:r>
              <a:rPr b="1" i="1" lang="en-US" sz="3200">
                <a:solidFill>
                  <a:srgbClr val="9EB513"/>
                </a:solidFill>
                <a:latin typeface="Montserrat"/>
                <a:ea typeface="Montserrat"/>
                <a:cs typeface="Montserrat"/>
                <a:sym typeface="Montserrat"/>
              </a:rPr>
              <a:t>  </a:t>
            </a:r>
            <a:endParaRPr/>
          </a:p>
          <a:p>
            <a:pPr indent="0" lvl="0" marL="0" marR="0" rtl="0" algn="l">
              <a:lnSpc>
                <a:spcPct val="120005"/>
              </a:lnSpc>
              <a:spcBef>
                <a:spcPts val="0"/>
              </a:spcBef>
              <a:spcAft>
                <a:spcPts val="0"/>
              </a:spcAft>
              <a:buNone/>
            </a:pPr>
            <a:r>
              <a:t/>
            </a:r>
            <a:endParaRPr b="1" sz="3599">
              <a:solidFill>
                <a:srgbClr val="9EB513"/>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grpSp>
        <p:nvGrpSpPr>
          <p:cNvPr id="418" name="Google Shape;418;p20"/>
          <p:cNvGrpSpPr/>
          <p:nvPr/>
        </p:nvGrpSpPr>
        <p:grpSpPr>
          <a:xfrm rot="10800000">
            <a:off x="3153655" y="9709431"/>
            <a:ext cx="15134345" cy="624370"/>
            <a:chOff x="0" y="-19050"/>
            <a:chExt cx="6160303" cy="254144"/>
          </a:xfrm>
        </p:grpSpPr>
        <p:sp>
          <p:nvSpPr>
            <p:cNvPr id="419" name="Google Shape;419;p20"/>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20"/>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21" name="Google Shape;421;p20"/>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422" name="Google Shape;422;p20"/>
          <p:cNvSpPr txBox="1"/>
          <p:nvPr/>
        </p:nvSpPr>
        <p:spPr>
          <a:xfrm>
            <a:off x="1028700" y="2057400"/>
            <a:ext cx="15127278" cy="5501506"/>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Contribution Analysis</a:t>
            </a:r>
            <a:endParaRPr/>
          </a:p>
          <a:p>
            <a:pPr indent="-457200" lvl="0" marL="457200" marR="0" rtl="0" algn="just">
              <a:lnSpc>
                <a:spcPct val="110000"/>
              </a:lnSpc>
              <a:spcBef>
                <a:spcPts val="1200"/>
              </a:spcBef>
              <a:spcAft>
                <a:spcPts val="0"/>
              </a:spcAft>
              <a:buClr>
                <a:srgbClr val="1D3866"/>
              </a:buClr>
              <a:buSzPts val="3500"/>
              <a:buFont typeface="Noto Sans Symbols"/>
              <a:buChar char="⮚"/>
            </a:pPr>
            <a:r>
              <a:rPr lang="en-US" sz="3500">
                <a:solidFill>
                  <a:srgbClr val="1D3866"/>
                </a:solidFill>
                <a:latin typeface="Montserrat"/>
                <a:ea typeface="Montserrat"/>
                <a:cs typeface="Montserrat"/>
                <a:sym typeface="Montserrat"/>
              </a:rPr>
              <a:t>Contribution Analysis is a Theory-based  method used to examine and test a Theory of Change (ToC) by assessing its logic, the observed results, the underlying assumptions, and the role of other influencing factors. </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0"/>
              </a:spcBef>
              <a:spcAft>
                <a:spcPts val="0"/>
              </a:spcAft>
              <a:buClr>
                <a:srgbClr val="1D3866"/>
              </a:buClr>
              <a:buSzPts val="3500"/>
              <a:buFont typeface="Noto Sans Symbols"/>
              <a:buChar char="⮚"/>
            </a:pPr>
            <a:r>
              <a:rPr lang="en-US" sz="3500">
                <a:solidFill>
                  <a:srgbClr val="1D3866"/>
                </a:solidFill>
                <a:latin typeface="Montserrat"/>
                <a:ea typeface="Montserrat"/>
                <a:cs typeface="Montserrat"/>
                <a:sym typeface="Montserrat"/>
              </a:rPr>
              <a:t>It aims to reduce uncertainty about an intervention’s contribution to outcomes by providing a better understanding of why results occurred (or didn’t) and the roles played by the intervention and external factors.</a:t>
            </a:r>
            <a:endParaRPr/>
          </a:p>
          <a:p>
            <a:pPr indent="0" lvl="0" marL="0" marR="0" rtl="0" algn="just">
              <a:lnSpc>
                <a:spcPct val="110000"/>
              </a:lnSpc>
              <a:spcBef>
                <a:spcPts val="0"/>
              </a:spcBef>
              <a:spcAft>
                <a:spcPts val="0"/>
              </a:spcAft>
              <a:buNone/>
            </a:pPr>
            <a:r>
              <a:t/>
            </a:r>
            <a:endParaRPr sz="3500">
              <a:solidFill>
                <a:srgbClr val="1D3866"/>
              </a:solidFill>
              <a:latin typeface="Montserrat"/>
              <a:ea typeface="Montserrat"/>
              <a:cs typeface="Montserrat"/>
              <a:sym typeface="Montserrat"/>
            </a:endParaRPr>
          </a:p>
        </p:txBody>
      </p:sp>
      <p:sp>
        <p:nvSpPr>
          <p:cNvPr id="423" name="Google Shape;423;p20"/>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424" name="Google Shape;424;p20"/>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425" name="Google Shape;425;p20"/>
          <p:cNvGrpSpPr/>
          <p:nvPr/>
        </p:nvGrpSpPr>
        <p:grpSpPr>
          <a:xfrm>
            <a:off x="0" y="0"/>
            <a:ext cx="18417891" cy="1219432"/>
            <a:chOff x="0" y="0"/>
            <a:chExt cx="24557188" cy="1625910"/>
          </a:xfrm>
        </p:grpSpPr>
        <p:grpSp>
          <p:nvGrpSpPr>
            <p:cNvPr id="426" name="Google Shape;426;p20"/>
            <p:cNvGrpSpPr/>
            <p:nvPr/>
          </p:nvGrpSpPr>
          <p:grpSpPr>
            <a:xfrm rot="10800000">
              <a:off x="0" y="0"/>
              <a:ext cx="20179127" cy="1625910"/>
              <a:chOff x="0" y="-19050"/>
              <a:chExt cx="6160303" cy="496359"/>
            </a:xfrm>
          </p:grpSpPr>
          <p:sp>
            <p:nvSpPr>
              <p:cNvPr id="427" name="Google Shape;427;p20"/>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8" name="Google Shape;428;p20"/>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29" name="Google Shape;429;p20"/>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430" name="Google Shape;430;p20"/>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grpSp>
        <p:nvGrpSpPr>
          <p:cNvPr id="435" name="Google Shape;435;p21"/>
          <p:cNvGrpSpPr/>
          <p:nvPr/>
        </p:nvGrpSpPr>
        <p:grpSpPr>
          <a:xfrm rot="10800000">
            <a:off x="3153655" y="9709431"/>
            <a:ext cx="15134345" cy="624370"/>
            <a:chOff x="0" y="-19050"/>
            <a:chExt cx="6160303" cy="254144"/>
          </a:xfrm>
        </p:grpSpPr>
        <p:sp>
          <p:nvSpPr>
            <p:cNvPr id="436" name="Google Shape;436;p21"/>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7" name="Google Shape;437;p21"/>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38" name="Google Shape;438;p21"/>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439" name="Google Shape;439;p21"/>
          <p:cNvSpPr txBox="1"/>
          <p:nvPr/>
        </p:nvSpPr>
        <p:spPr>
          <a:xfrm>
            <a:off x="976313" y="1593549"/>
            <a:ext cx="16344900" cy="8002191"/>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Contribution Analisis - key elements</a:t>
            </a:r>
            <a:endParaRPr/>
          </a:p>
          <a:p>
            <a:pPr indent="0" lvl="0" marL="0" marR="0" rtl="0" algn="just">
              <a:lnSpc>
                <a:spcPct val="110000"/>
              </a:lnSpc>
              <a:spcBef>
                <a:spcPts val="1200"/>
              </a:spcBef>
              <a:spcAft>
                <a:spcPts val="0"/>
              </a:spcAft>
              <a:buNone/>
            </a:pPr>
            <a:r>
              <a:rPr b="1" lang="en-US" sz="3500">
                <a:solidFill>
                  <a:srgbClr val="1D3866"/>
                </a:solidFill>
                <a:latin typeface="Montserrat"/>
                <a:ea typeface="Montserrat"/>
                <a:cs typeface="Montserrat"/>
                <a:sym typeface="Montserrat"/>
              </a:rPr>
              <a:t>Theory of Change as a framework: </a:t>
            </a:r>
            <a:r>
              <a:rPr lang="en-US" sz="3500">
                <a:solidFill>
                  <a:srgbClr val="1D3866"/>
                </a:solidFill>
                <a:latin typeface="Montserrat"/>
                <a:ea typeface="Montserrat"/>
                <a:cs typeface="Montserrat"/>
                <a:sym typeface="Montserrat"/>
              </a:rPr>
              <a:t>The ToC is central to CA and is visualized as a series of intermediate outcomes linked by assumptions and risks. Each step in the process relies on these assumptions holding true and risks being avoided for progress to the next stage.</a:t>
            </a:r>
            <a:endParaRPr/>
          </a:p>
          <a:p>
            <a:pPr indent="0" lvl="0" marL="0" marR="0" rtl="0" algn="just">
              <a:lnSpc>
                <a:spcPct val="110000"/>
              </a:lnSpc>
              <a:spcBef>
                <a:spcPts val="0"/>
              </a:spcBef>
              <a:spcAft>
                <a:spcPts val="0"/>
              </a:spcAft>
              <a:buNone/>
            </a:pPr>
            <a:r>
              <a:rPr b="1" lang="en-US" sz="3500">
                <a:solidFill>
                  <a:srgbClr val="1D3866"/>
                </a:solidFill>
                <a:latin typeface="Montserrat"/>
                <a:ea typeface="Montserrat"/>
                <a:cs typeface="Montserrat"/>
                <a:sym typeface="Montserrat"/>
              </a:rPr>
              <a:t>Evidence-based verification: </a:t>
            </a:r>
            <a:r>
              <a:rPr lang="en-US" sz="3500">
                <a:solidFill>
                  <a:srgbClr val="1D3866"/>
                </a:solidFill>
                <a:latin typeface="Montserrat"/>
                <a:ea typeface="Montserrat"/>
                <a:cs typeface="Montserrat"/>
                <a:sym typeface="Montserrat"/>
              </a:rPr>
              <a:t>CA uses data to confirm whether the ToC aligns with reality or needs adjustment. This process strengthens the contribution claim by identifying gaps in logic, assumptions, or evidence.</a:t>
            </a:r>
            <a:endParaRPr/>
          </a:p>
          <a:p>
            <a:pPr indent="0" lvl="0" marL="0" marR="0" rtl="0" algn="just">
              <a:lnSpc>
                <a:spcPct val="110000"/>
              </a:lnSpc>
              <a:spcBef>
                <a:spcPts val="0"/>
              </a:spcBef>
              <a:spcAft>
                <a:spcPts val="0"/>
              </a:spcAft>
              <a:buNone/>
            </a:pPr>
            <a:r>
              <a:rPr b="1" lang="en-US" sz="3500">
                <a:solidFill>
                  <a:srgbClr val="1D3866"/>
                </a:solidFill>
                <a:latin typeface="Montserrat"/>
                <a:ea typeface="Montserrat"/>
                <a:cs typeface="Montserrat"/>
                <a:sym typeface="Montserrat"/>
              </a:rPr>
              <a:t>Iterative approach: </a:t>
            </a:r>
            <a:r>
              <a:rPr lang="en-US" sz="3500">
                <a:solidFill>
                  <a:srgbClr val="1D3866"/>
                </a:solidFill>
                <a:latin typeface="Montserrat"/>
                <a:ea typeface="Montserrat"/>
                <a:cs typeface="Montserrat"/>
                <a:sym typeface="Montserrat"/>
              </a:rPr>
              <a:t>CA is iterative, often revisiting and refining the ToC and contribution story based on new evidence gathered during the intervention.</a:t>
            </a:r>
            <a:endParaRPr/>
          </a:p>
          <a:p>
            <a:pPr indent="0" lvl="0" marL="0" marR="0" rtl="0" algn="just">
              <a:lnSpc>
                <a:spcPct val="110000"/>
              </a:lnSpc>
              <a:spcBef>
                <a:spcPts val="0"/>
              </a:spcBef>
              <a:spcAft>
                <a:spcPts val="0"/>
              </a:spcAft>
              <a:buNone/>
            </a:pPr>
            <a:r>
              <a:rPr b="1" lang="en-US" sz="3500">
                <a:solidFill>
                  <a:srgbClr val="1D3866"/>
                </a:solidFill>
                <a:latin typeface="Montserrat"/>
                <a:ea typeface="Montserrat"/>
                <a:cs typeface="Montserrat"/>
                <a:sym typeface="Montserrat"/>
              </a:rPr>
              <a:t>Focus on causal contribution: </a:t>
            </a:r>
            <a:r>
              <a:rPr lang="en-US" sz="3500">
                <a:solidFill>
                  <a:srgbClr val="1D3866"/>
                </a:solidFill>
                <a:latin typeface="Montserrat"/>
                <a:ea typeface="Montserrat"/>
                <a:cs typeface="Montserrat"/>
                <a:sym typeface="Montserrat"/>
              </a:rPr>
              <a:t>CA does not claim sole causation but instead explores the intervention’s role alongside other influencing factors.</a:t>
            </a:r>
            <a:endParaRPr/>
          </a:p>
          <a:p>
            <a:pPr indent="0" lvl="0" marL="0" marR="0" rtl="0" algn="just">
              <a:lnSpc>
                <a:spcPct val="110000"/>
              </a:lnSpc>
              <a:spcBef>
                <a:spcPts val="0"/>
              </a:spcBef>
              <a:spcAft>
                <a:spcPts val="0"/>
              </a:spcAft>
              <a:buNone/>
            </a:pPr>
            <a:r>
              <a:t/>
            </a:r>
            <a:endParaRPr sz="3500">
              <a:solidFill>
                <a:srgbClr val="1D3866"/>
              </a:solidFill>
              <a:latin typeface="Montserrat"/>
              <a:ea typeface="Montserrat"/>
              <a:cs typeface="Montserrat"/>
              <a:sym typeface="Montserrat"/>
            </a:endParaRPr>
          </a:p>
        </p:txBody>
      </p:sp>
      <p:sp>
        <p:nvSpPr>
          <p:cNvPr id="440" name="Google Shape;440;p21"/>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441" name="Google Shape;441;p21"/>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442" name="Google Shape;442;p21"/>
          <p:cNvGrpSpPr/>
          <p:nvPr/>
        </p:nvGrpSpPr>
        <p:grpSpPr>
          <a:xfrm>
            <a:off x="0" y="0"/>
            <a:ext cx="18417891" cy="1219432"/>
            <a:chOff x="0" y="0"/>
            <a:chExt cx="24557188" cy="1625910"/>
          </a:xfrm>
        </p:grpSpPr>
        <p:grpSp>
          <p:nvGrpSpPr>
            <p:cNvPr id="443" name="Google Shape;443;p21"/>
            <p:cNvGrpSpPr/>
            <p:nvPr/>
          </p:nvGrpSpPr>
          <p:grpSpPr>
            <a:xfrm rot="10800000">
              <a:off x="0" y="0"/>
              <a:ext cx="20179127" cy="1625910"/>
              <a:chOff x="0" y="-19050"/>
              <a:chExt cx="6160303" cy="496359"/>
            </a:xfrm>
          </p:grpSpPr>
          <p:sp>
            <p:nvSpPr>
              <p:cNvPr id="444" name="Google Shape;444;p21"/>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5" name="Google Shape;445;p21"/>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46" name="Google Shape;446;p21"/>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447" name="Google Shape;447;p21"/>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grpSp>
        <p:nvGrpSpPr>
          <p:cNvPr id="452" name="Google Shape;452;p22"/>
          <p:cNvGrpSpPr/>
          <p:nvPr/>
        </p:nvGrpSpPr>
        <p:grpSpPr>
          <a:xfrm rot="10800000">
            <a:off x="3153655" y="9709431"/>
            <a:ext cx="15134345" cy="624370"/>
            <a:chOff x="0" y="-19050"/>
            <a:chExt cx="6160303" cy="254144"/>
          </a:xfrm>
        </p:grpSpPr>
        <p:sp>
          <p:nvSpPr>
            <p:cNvPr id="453" name="Google Shape;453;p22"/>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p22"/>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55" name="Google Shape;455;p22"/>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456" name="Google Shape;456;p22"/>
          <p:cNvSpPr txBox="1"/>
          <p:nvPr/>
        </p:nvSpPr>
        <p:spPr>
          <a:xfrm>
            <a:off x="1028499" y="1547467"/>
            <a:ext cx="16649700" cy="8002191"/>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Contribution Analysis - steps</a:t>
            </a:r>
            <a:endParaRPr sz="6000">
              <a:solidFill>
                <a:srgbClr val="1D3866"/>
              </a:solidFill>
              <a:latin typeface="Montserrat"/>
              <a:ea typeface="Montserrat"/>
              <a:cs typeface="Montserrat"/>
              <a:sym typeface="Montserrat"/>
            </a:endParaRPr>
          </a:p>
          <a:p>
            <a:pPr indent="-457200" lvl="0" marL="457200" marR="0" rtl="0" algn="just">
              <a:lnSpc>
                <a:spcPct val="110000"/>
              </a:lnSpc>
              <a:spcBef>
                <a:spcPts val="1200"/>
              </a:spcBef>
              <a:spcAft>
                <a:spcPts val="0"/>
              </a:spcAft>
              <a:buClr>
                <a:srgbClr val="1D3866"/>
              </a:buClr>
              <a:buSzPts val="3500"/>
              <a:buFont typeface="Arial"/>
              <a:buChar char="•"/>
            </a:pPr>
            <a:r>
              <a:rPr b="1" lang="en-US" sz="3500">
                <a:solidFill>
                  <a:srgbClr val="1D3866"/>
                </a:solidFill>
                <a:latin typeface="Montserrat"/>
                <a:ea typeface="Montserrat"/>
                <a:cs typeface="Montserrat"/>
                <a:sym typeface="Montserrat"/>
              </a:rPr>
              <a:t>Define the cause-effect question: </a:t>
            </a:r>
            <a:r>
              <a:rPr lang="en-US" sz="3500">
                <a:solidFill>
                  <a:srgbClr val="1D3866"/>
                </a:solidFill>
                <a:latin typeface="Montserrat"/>
                <a:ea typeface="Montserrat"/>
                <a:cs typeface="Montserrat"/>
                <a:sym typeface="Montserrat"/>
              </a:rPr>
              <a:t>Clarify the issue to be addressed and the outcomes to analyze.</a:t>
            </a:r>
            <a:endParaRPr/>
          </a:p>
          <a:p>
            <a:pPr indent="-457200" lvl="0" marL="457200" marR="0" rtl="0" algn="just">
              <a:lnSpc>
                <a:spcPct val="110000"/>
              </a:lnSpc>
              <a:spcBef>
                <a:spcPts val="0"/>
              </a:spcBef>
              <a:spcAft>
                <a:spcPts val="0"/>
              </a:spcAft>
              <a:buClr>
                <a:srgbClr val="1D3866"/>
              </a:buClr>
              <a:buSzPts val="3500"/>
              <a:buFont typeface="Arial"/>
              <a:buChar char="•"/>
            </a:pPr>
            <a:r>
              <a:rPr b="1" lang="en-US" sz="3500">
                <a:solidFill>
                  <a:srgbClr val="1D3866"/>
                </a:solidFill>
                <a:latin typeface="Montserrat"/>
                <a:ea typeface="Montserrat"/>
                <a:cs typeface="Montserrat"/>
                <a:sym typeface="Montserrat"/>
              </a:rPr>
              <a:t>Develop the Theory of Change:</a:t>
            </a:r>
            <a:r>
              <a:rPr lang="en-US" sz="3500">
                <a:solidFill>
                  <a:srgbClr val="1D3866"/>
                </a:solidFill>
                <a:latin typeface="Montserrat"/>
                <a:ea typeface="Montserrat"/>
                <a:cs typeface="Montserrat"/>
                <a:sym typeface="Montserrat"/>
              </a:rPr>
              <a:t> Outline the hypothesized pathway from the intervention to the outcomes, including assumptions and risks.</a:t>
            </a:r>
            <a:endParaRPr/>
          </a:p>
          <a:p>
            <a:pPr indent="-457200" lvl="0" marL="457200" marR="0" rtl="0" algn="just">
              <a:lnSpc>
                <a:spcPct val="110000"/>
              </a:lnSpc>
              <a:spcBef>
                <a:spcPts val="0"/>
              </a:spcBef>
              <a:spcAft>
                <a:spcPts val="0"/>
              </a:spcAft>
              <a:buClr>
                <a:srgbClr val="1D3866"/>
              </a:buClr>
              <a:buSzPts val="3500"/>
              <a:buFont typeface="Arial"/>
              <a:buChar char="•"/>
            </a:pPr>
            <a:r>
              <a:rPr b="1" lang="en-US" sz="3500">
                <a:solidFill>
                  <a:srgbClr val="1D3866"/>
                </a:solidFill>
                <a:latin typeface="Montserrat"/>
                <a:ea typeface="Montserrat"/>
                <a:cs typeface="Montserrat"/>
                <a:sym typeface="Montserrat"/>
              </a:rPr>
              <a:t>Gather existing evidence: </a:t>
            </a:r>
            <a:r>
              <a:rPr lang="en-US" sz="3500">
                <a:solidFill>
                  <a:srgbClr val="1D3866"/>
                </a:solidFill>
                <a:latin typeface="Montserrat"/>
                <a:ea typeface="Montserrat"/>
                <a:cs typeface="Montserrat"/>
                <a:sym typeface="Montserrat"/>
              </a:rPr>
              <a:t>Collect data already available on the ToC and its assumptions.</a:t>
            </a:r>
            <a:endParaRPr/>
          </a:p>
          <a:p>
            <a:pPr indent="-457200" lvl="0" marL="457200" marR="0" rtl="0" algn="just">
              <a:lnSpc>
                <a:spcPct val="110000"/>
              </a:lnSpc>
              <a:spcBef>
                <a:spcPts val="0"/>
              </a:spcBef>
              <a:spcAft>
                <a:spcPts val="0"/>
              </a:spcAft>
              <a:buClr>
                <a:srgbClr val="1D3866"/>
              </a:buClr>
              <a:buSzPts val="3500"/>
              <a:buFont typeface="Arial"/>
              <a:buChar char="•"/>
            </a:pPr>
            <a:r>
              <a:rPr b="1" lang="en-US" sz="3500">
                <a:solidFill>
                  <a:srgbClr val="1D3866"/>
                </a:solidFill>
                <a:latin typeface="Montserrat"/>
                <a:ea typeface="Montserrat"/>
                <a:cs typeface="Montserrat"/>
                <a:sym typeface="Montserrat"/>
              </a:rPr>
              <a:t>Assess the contribution claim: </a:t>
            </a:r>
            <a:r>
              <a:rPr lang="en-US" sz="3500">
                <a:solidFill>
                  <a:srgbClr val="1D3866"/>
                </a:solidFill>
                <a:latin typeface="Montserrat"/>
                <a:ea typeface="Montserrat"/>
                <a:cs typeface="Montserrat"/>
                <a:sym typeface="Montserrat"/>
              </a:rPr>
              <a:t>Evaluate the evidence supporting the ToC and consider challenges to the claim.</a:t>
            </a:r>
            <a:endParaRPr/>
          </a:p>
          <a:p>
            <a:pPr indent="-457200" lvl="0" marL="457200" marR="0" rtl="0" algn="just">
              <a:lnSpc>
                <a:spcPct val="110000"/>
              </a:lnSpc>
              <a:spcBef>
                <a:spcPts val="0"/>
              </a:spcBef>
              <a:spcAft>
                <a:spcPts val="0"/>
              </a:spcAft>
              <a:buClr>
                <a:srgbClr val="1D3866"/>
              </a:buClr>
              <a:buSzPts val="3500"/>
              <a:buFont typeface="Arial"/>
              <a:buChar char="•"/>
            </a:pPr>
            <a:r>
              <a:rPr b="1" lang="en-US" sz="3500">
                <a:solidFill>
                  <a:srgbClr val="1D3866"/>
                </a:solidFill>
                <a:latin typeface="Montserrat"/>
                <a:ea typeface="Montserrat"/>
                <a:cs typeface="Montserrat"/>
                <a:sym typeface="Montserrat"/>
              </a:rPr>
              <a:t>Collect additional evidence:</a:t>
            </a:r>
            <a:r>
              <a:rPr lang="en-US" sz="3500">
                <a:solidFill>
                  <a:srgbClr val="1D3866"/>
                </a:solidFill>
                <a:latin typeface="Montserrat"/>
                <a:ea typeface="Montserrat"/>
                <a:cs typeface="Montserrat"/>
                <a:sym typeface="Montserrat"/>
              </a:rPr>
              <a:t> Gather new data from the intervention’s implementation to test the ToC further.</a:t>
            </a:r>
            <a:endParaRPr/>
          </a:p>
          <a:p>
            <a:pPr indent="-457200" lvl="0" marL="457200" marR="0" rtl="0" algn="just">
              <a:lnSpc>
                <a:spcPct val="110000"/>
              </a:lnSpc>
              <a:spcBef>
                <a:spcPts val="0"/>
              </a:spcBef>
              <a:spcAft>
                <a:spcPts val="0"/>
              </a:spcAft>
              <a:buClr>
                <a:srgbClr val="1D3866"/>
              </a:buClr>
              <a:buSzPts val="3500"/>
              <a:buFont typeface="Arial"/>
              <a:buChar char="•"/>
            </a:pPr>
            <a:r>
              <a:rPr b="1" lang="en-US" sz="3500">
                <a:solidFill>
                  <a:srgbClr val="1D3866"/>
                </a:solidFill>
                <a:latin typeface="Montserrat"/>
                <a:ea typeface="Montserrat"/>
                <a:cs typeface="Montserrat"/>
                <a:sym typeface="Montserrat"/>
              </a:rPr>
              <a:t>Strengthen the contribution story: </a:t>
            </a:r>
            <a:r>
              <a:rPr lang="en-US" sz="3500">
                <a:solidFill>
                  <a:srgbClr val="1D3866"/>
                </a:solidFill>
                <a:latin typeface="Montserrat"/>
                <a:ea typeface="Montserrat"/>
                <a:cs typeface="Montserrat"/>
                <a:sym typeface="Montserrat"/>
              </a:rPr>
              <a:t>Refine and reinforce the narrative about how the intervention contributed to the outcomes, addressing gaps and weaknesses.</a:t>
            </a:r>
            <a:endParaRPr/>
          </a:p>
          <a:p>
            <a:pPr indent="0" lvl="0" marL="0" marR="0" rtl="0" algn="just">
              <a:lnSpc>
                <a:spcPct val="110000"/>
              </a:lnSpc>
              <a:spcBef>
                <a:spcPts val="0"/>
              </a:spcBef>
              <a:spcAft>
                <a:spcPts val="0"/>
              </a:spcAft>
              <a:buNone/>
            </a:pPr>
            <a:r>
              <a:t/>
            </a:r>
            <a:endParaRPr sz="3500">
              <a:solidFill>
                <a:srgbClr val="1D3866"/>
              </a:solidFill>
              <a:latin typeface="Montserrat"/>
              <a:ea typeface="Montserrat"/>
              <a:cs typeface="Montserrat"/>
              <a:sym typeface="Montserrat"/>
            </a:endParaRPr>
          </a:p>
        </p:txBody>
      </p:sp>
      <p:sp>
        <p:nvSpPr>
          <p:cNvPr id="457" name="Google Shape;457;p22"/>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458" name="Google Shape;458;p22"/>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459" name="Google Shape;459;p22"/>
          <p:cNvGrpSpPr/>
          <p:nvPr/>
        </p:nvGrpSpPr>
        <p:grpSpPr>
          <a:xfrm>
            <a:off x="0" y="0"/>
            <a:ext cx="18417891" cy="1219432"/>
            <a:chOff x="0" y="0"/>
            <a:chExt cx="24557188" cy="1625910"/>
          </a:xfrm>
        </p:grpSpPr>
        <p:grpSp>
          <p:nvGrpSpPr>
            <p:cNvPr id="460" name="Google Shape;460;p22"/>
            <p:cNvGrpSpPr/>
            <p:nvPr/>
          </p:nvGrpSpPr>
          <p:grpSpPr>
            <a:xfrm rot="10800000">
              <a:off x="0" y="0"/>
              <a:ext cx="20179127" cy="1625910"/>
              <a:chOff x="0" y="-19050"/>
              <a:chExt cx="6160303" cy="496359"/>
            </a:xfrm>
          </p:grpSpPr>
          <p:sp>
            <p:nvSpPr>
              <p:cNvPr id="461" name="Google Shape;461;p22"/>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22"/>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63" name="Google Shape;463;p22"/>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464" name="Google Shape;464;p22"/>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grpSp>
        <p:nvGrpSpPr>
          <p:cNvPr id="469" name="Google Shape;469;p23"/>
          <p:cNvGrpSpPr/>
          <p:nvPr/>
        </p:nvGrpSpPr>
        <p:grpSpPr>
          <a:xfrm rot="10800000">
            <a:off x="3153655" y="9709431"/>
            <a:ext cx="15134345" cy="624370"/>
            <a:chOff x="0" y="-19050"/>
            <a:chExt cx="6160303" cy="254144"/>
          </a:xfrm>
        </p:grpSpPr>
        <p:sp>
          <p:nvSpPr>
            <p:cNvPr id="470" name="Google Shape;470;p23"/>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1" name="Google Shape;471;p23"/>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72" name="Google Shape;472;p23"/>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473" name="Google Shape;473;p23"/>
          <p:cNvSpPr txBox="1"/>
          <p:nvPr/>
        </p:nvSpPr>
        <p:spPr>
          <a:xfrm>
            <a:off x="1028700" y="2057400"/>
            <a:ext cx="16192500" cy="6886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6600">
                <a:solidFill>
                  <a:srgbClr val="1D3866"/>
                </a:solidFill>
                <a:latin typeface="Montserrat"/>
                <a:ea typeface="Montserrat"/>
                <a:cs typeface="Montserrat"/>
                <a:sym typeface="Montserrat"/>
              </a:rPr>
              <a:t>Theory of Change (ToC)</a:t>
            </a:r>
            <a:endParaRPr i="1" sz="6600">
              <a:solidFill>
                <a:srgbClr val="1D3866"/>
              </a:solidFill>
              <a:latin typeface="Montserrat"/>
              <a:ea typeface="Montserrat"/>
              <a:cs typeface="Montserrat"/>
              <a:sym typeface="Montserrat"/>
            </a:endParaRPr>
          </a:p>
          <a:p>
            <a:pPr indent="0" lvl="0" marL="0" marR="0" rtl="0" algn="l">
              <a:lnSpc>
                <a:spcPct val="227150"/>
              </a:lnSpc>
              <a:spcBef>
                <a:spcPts val="0"/>
              </a:spcBef>
              <a:spcAft>
                <a:spcPts val="0"/>
              </a:spcAft>
              <a:buNone/>
            </a:pPr>
            <a:r>
              <a:t/>
            </a:r>
            <a:endParaRPr sz="2000">
              <a:solidFill>
                <a:srgbClr val="1D3866"/>
              </a:solidFill>
              <a:latin typeface="Montserrat"/>
              <a:ea typeface="Montserrat"/>
              <a:cs typeface="Montserrat"/>
              <a:sym typeface="Montserrat"/>
            </a:endParaRPr>
          </a:p>
          <a:p>
            <a:pPr indent="-457200" lvl="0" marL="457200" marR="0" rtl="0" algn="just">
              <a:lnSpc>
                <a:spcPct val="106944"/>
              </a:lnSpc>
              <a:spcBef>
                <a:spcPts val="0"/>
              </a:spcBef>
              <a:spcAft>
                <a:spcPts val="0"/>
              </a:spcAft>
              <a:buClr>
                <a:srgbClr val="1D3866"/>
              </a:buClr>
              <a:buSzPts val="3600"/>
              <a:buFont typeface="Arial"/>
              <a:buChar char="•"/>
            </a:pPr>
            <a:r>
              <a:rPr lang="en-US" sz="3600">
                <a:solidFill>
                  <a:srgbClr val="1D3866"/>
                </a:solidFill>
                <a:latin typeface="Montserrat"/>
                <a:ea typeface="Montserrat"/>
                <a:cs typeface="Montserrat"/>
                <a:sym typeface="Montserrat"/>
              </a:rPr>
              <a:t>It is </a:t>
            </a:r>
            <a:r>
              <a:rPr b="1" i="1" lang="en-US" sz="3600">
                <a:solidFill>
                  <a:srgbClr val="1D3866"/>
                </a:solidFill>
                <a:latin typeface="Montserrat"/>
                <a:ea typeface="Montserrat"/>
                <a:cs typeface="Montserrat"/>
                <a:sym typeface="Montserrat"/>
              </a:rPr>
              <a:t>an approach </a:t>
            </a:r>
            <a:r>
              <a:rPr lang="en-US" sz="3600">
                <a:solidFill>
                  <a:srgbClr val="1D3866"/>
                </a:solidFill>
                <a:latin typeface="Montserrat"/>
                <a:ea typeface="Montserrat"/>
                <a:cs typeface="Montserrat"/>
                <a:sym typeface="Montserrat"/>
              </a:rPr>
              <a:t>to planning, learning, reflection and documentation of the change we make as development planners and practitioners.</a:t>
            </a:r>
            <a:endParaRPr sz="3600">
              <a:solidFill>
                <a:srgbClr val="1D3866"/>
              </a:solidFill>
              <a:latin typeface="Montserrat"/>
              <a:ea typeface="Montserrat"/>
              <a:cs typeface="Montserrat"/>
              <a:sym typeface="Montserrat"/>
            </a:endParaRPr>
          </a:p>
          <a:p>
            <a:pPr indent="-457200" lvl="0" marL="457200" marR="0" rtl="0" algn="just">
              <a:lnSpc>
                <a:spcPct val="106944"/>
              </a:lnSpc>
              <a:spcBef>
                <a:spcPts val="1200"/>
              </a:spcBef>
              <a:spcAft>
                <a:spcPts val="0"/>
              </a:spcAft>
              <a:buClr>
                <a:srgbClr val="1D3866"/>
              </a:buClr>
              <a:buSzPts val="3600"/>
              <a:buFont typeface="Arial"/>
              <a:buChar char="•"/>
            </a:pPr>
            <a:r>
              <a:rPr lang="en-US" sz="3600">
                <a:solidFill>
                  <a:srgbClr val="1D3866"/>
                </a:solidFill>
                <a:latin typeface="Montserrat"/>
                <a:ea typeface="Montserrat"/>
                <a:cs typeface="Montserrat"/>
                <a:sym typeface="Montserrat"/>
              </a:rPr>
              <a:t>It is </a:t>
            </a:r>
            <a:r>
              <a:rPr b="1" i="1" lang="en-US" sz="3600">
                <a:solidFill>
                  <a:srgbClr val="1D3866"/>
                </a:solidFill>
                <a:latin typeface="Montserrat"/>
                <a:ea typeface="Montserrat"/>
                <a:cs typeface="Montserrat"/>
                <a:sym typeface="Montserrat"/>
              </a:rPr>
              <a:t>a theory </a:t>
            </a:r>
            <a:r>
              <a:rPr lang="en-US" sz="3600">
                <a:solidFill>
                  <a:srgbClr val="1D3866"/>
                </a:solidFill>
                <a:latin typeface="Montserrat"/>
                <a:ea typeface="Montserrat"/>
                <a:cs typeface="Montserrat"/>
                <a:sym typeface="Montserrat"/>
              </a:rPr>
              <a:t>in the sense that it represents the best idea we have about how we can support changes AND we recognize that these ideas need to be constantly tested and refined so that we can have a stronger theory next time (which also need to be tested).</a:t>
            </a:r>
            <a:endParaRPr/>
          </a:p>
          <a:p>
            <a:pPr indent="-457200" lvl="0" marL="457200" marR="0" rtl="0" algn="just">
              <a:lnSpc>
                <a:spcPct val="106944"/>
              </a:lnSpc>
              <a:spcBef>
                <a:spcPts val="1200"/>
              </a:spcBef>
              <a:spcAft>
                <a:spcPts val="0"/>
              </a:spcAft>
              <a:buClr>
                <a:srgbClr val="1D3866"/>
              </a:buClr>
              <a:buSzPts val="3600"/>
              <a:buFont typeface="Arial"/>
              <a:buChar char="•"/>
            </a:pPr>
            <a:r>
              <a:rPr lang="en-US" sz="3600">
                <a:solidFill>
                  <a:srgbClr val="1D3866"/>
                </a:solidFill>
                <a:latin typeface="Montserrat"/>
                <a:ea typeface="Montserrat"/>
                <a:cs typeface="Montserrat"/>
                <a:sym typeface="Montserrat"/>
              </a:rPr>
              <a:t>It </a:t>
            </a:r>
            <a:r>
              <a:rPr b="1" i="1" lang="en-US" sz="3600">
                <a:solidFill>
                  <a:srgbClr val="1D3866"/>
                </a:solidFill>
                <a:latin typeface="Montserrat"/>
                <a:ea typeface="Montserrat"/>
                <a:cs typeface="Montserrat"/>
                <a:sym typeface="Montserrat"/>
              </a:rPr>
              <a:t>explains why </a:t>
            </a:r>
            <a:r>
              <a:rPr lang="en-US" sz="3600">
                <a:solidFill>
                  <a:srgbClr val="1D3866"/>
                </a:solidFill>
                <a:latin typeface="Montserrat"/>
                <a:ea typeface="Montserrat"/>
                <a:cs typeface="Montserrat"/>
                <a:sym typeface="Montserrat"/>
              </a:rPr>
              <a:t>we think certain actions (a project, program and/or an organisational strategy) will likely lead to the desired change.</a:t>
            </a:r>
            <a:endParaRPr/>
          </a:p>
          <a:p>
            <a:pPr indent="0" lvl="0" marL="0" marR="0" rtl="0" algn="just">
              <a:lnSpc>
                <a:spcPct val="106944"/>
              </a:lnSpc>
              <a:spcBef>
                <a:spcPts val="1200"/>
              </a:spcBef>
              <a:spcAft>
                <a:spcPts val="0"/>
              </a:spcAft>
              <a:buNone/>
            </a:pPr>
            <a:r>
              <a:t/>
            </a:r>
            <a:endParaRPr sz="3600">
              <a:solidFill>
                <a:srgbClr val="1D3866"/>
              </a:solidFill>
              <a:latin typeface="Montserrat"/>
              <a:ea typeface="Montserrat"/>
              <a:cs typeface="Montserrat"/>
              <a:sym typeface="Montserrat"/>
            </a:endParaRPr>
          </a:p>
        </p:txBody>
      </p:sp>
      <p:sp>
        <p:nvSpPr>
          <p:cNvPr id="474" name="Google Shape;474;p23"/>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475" name="Google Shape;475;p23"/>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476" name="Google Shape;476;p23"/>
          <p:cNvGrpSpPr/>
          <p:nvPr/>
        </p:nvGrpSpPr>
        <p:grpSpPr>
          <a:xfrm>
            <a:off x="0" y="0"/>
            <a:ext cx="18417891" cy="1219432"/>
            <a:chOff x="0" y="0"/>
            <a:chExt cx="24557188" cy="1625910"/>
          </a:xfrm>
        </p:grpSpPr>
        <p:grpSp>
          <p:nvGrpSpPr>
            <p:cNvPr id="477" name="Google Shape;477;p23"/>
            <p:cNvGrpSpPr/>
            <p:nvPr/>
          </p:nvGrpSpPr>
          <p:grpSpPr>
            <a:xfrm rot="10800000">
              <a:off x="0" y="0"/>
              <a:ext cx="20179127" cy="1625910"/>
              <a:chOff x="0" y="-19050"/>
              <a:chExt cx="6160303" cy="496359"/>
            </a:xfrm>
          </p:grpSpPr>
          <p:sp>
            <p:nvSpPr>
              <p:cNvPr id="478" name="Google Shape;478;p23"/>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23"/>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80" name="Google Shape;480;p23"/>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481" name="Google Shape;481;p23"/>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grpSp>
        <p:nvGrpSpPr>
          <p:cNvPr id="486" name="Google Shape;486;p24"/>
          <p:cNvGrpSpPr/>
          <p:nvPr/>
        </p:nvGrpSpPr>
        <p:grpSpPr>
          <a:xfrm rot="10800000">
            <a:off x="3153655" y="9709431"/>
            <a:ext cx="15134345" cy="624370"/>
            <a:chOff x="0" y="-19050"/>
            <a:chExt cx="6160303" cy="254144"/>
          </a:xfrm>
        </p:grpSpPr>
        <p:sp>
          <p:nvSpPr>
            <p:cNvPr id="487" name="Google Shape;487;p24"/>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24"/>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89" name="Google Shape;489;p24"/>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490" name="Google Shape;490;p24"/>
          <p:cNvSpPr txBox="1"/>
          <p:nvPr/>
        </p:nvSpPr>
        <p:spPr>
          <a:xfrm>
            <a:off x="1042988" y="1758244"/>
            <a:ext cx="16192500" cy="754052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6600">
                <a:solidFill>
                  <a:srgbClr val="1D3866"/>
                </a:solidFill>
                <a:latin typeface="Montserrat"/>
                <a:ea typeface="Montserrat"/>
                <a:cs typeface="Montserrat"/>
                <a:sym typeface="Montserrat"/>
              </a:rPr>
              <a:t>ToC process</a:t>
            </a:r>
            <a:endParaRPr i="1" sz="6600">
              <a:solidFill>
                <a:srgbClr val="1D3866"/>
              </a:solidFill>
              <a:latin typeface="Montserrat"/>
              <a:ea typeface="Montserrat"/>
              <a:cs typeface="Montserrat"/>
              <a:sym typeface="Montserrat"/>
            </a:endParaRPr>
          </a:p>
          <a:p>
            <a:pPr indent="0" lvl="0" marL="0" marR="0" rtl="0" algn="l">
              <a:lnSpc>
                <a:spcPct val="227150"/>
              </a:lnSpc>
              <a:spcBef>
                <a:spcPts val="0"/>
              </a:spcBef>
              <a:spcAft>
                <a:spcPts val="0"/>
              </a:spcAft>
              <a:buNone/>
            </a:pPr>
            <a:r>
              <a:t/>
            </a:r>
            <a:endParaRPr sz="2000">
              <a:solidFill>
                <a:srgbClr val="1D3866"/>
              </a:solidFill>
              <a:latin typeface="Montserrat"/>
              <a:ea typeface="Montserrat"/>
              <a:cs typeface="Montserrat"/>
              <a:sym typeface="Montserrat"/>
            </a:endParaRPr>
          </a:p>
          <a:p>
            <a:pPr indent="-457200" lvl="0" marL="457200" marR="0" rtl="0" algn="just">
              <a:lnSpc>
                <a:spcPct val="106944"/>
              </a:lnSpc>
              <a:spcBef>
                <a:spcPts val="0"/>
              </a:spcBef>
              <a:spcAft>
                <a:spcPts val="0"/>
              </a:spcAft>
              <a:buClr>
                <a:srgbClr val="1D3866"/>
              </a:buClr>
              <a:buSzPts val="3600"/>
              <a:buFont typeface="Arial"/>
              <a:buChar char="•"/>
            </a:pPr>
            <a:r>
              <a:rPr lang="en-US" sz="3600">
                <a:solidFill>
                  <a:srgbClr val="1D3866"/>
                </a:solidFill>
                <a:latin typeface="Montserrat"/>
                <a:ea typeface="Montserrat"/>
                <a:cs typeface="Montserrat"/>
                <a:sym typeface="Montserrat"/>
              </a:rPr>
              <a:t>An on-going </a:t>
            </a:r>
            <a:r>
              <a:rPr i="1" lang="en-US" sz="3600">
                <a:solidFill>
                  <a:srgbClr val="1D3866"/>
                </a:solidFill>
                <a:latin typeface="Montserrat"/>
                <a:ea typeface="Montserrat"/>
                <a:cs typeface="Montserrat"/>
                <a:sym typeface="Montserrat"/>
              </a:rPr>
              <a:t>process</a:t>
            </a:r>
            <a:r>
              <a:rPr lang="en-US" sz="3600">
                <a:solidFill>
                  <a:srgbClr val="1D3866"/>
                </a:solidFill>
                <a:latin typeface="Montserrat"/>
                <a:ea typeface="Montserrat"/>
                <a:cs typeface="Montserrat"/>
                <a:sym typeface="Montserrat"/>
              </a:rPr>
              <a:t> of reflection to explore change and how it happens – and what that means for the part we play in a particular context, sector and/or group of people.</a:t>
            </a:r>
            <a:endParaRPr sz="3600">
              <a:solidFill>
                <a:srgbClr val="1D3866"/>
              </a:solidFill>
              <a:latin typeface="Montserrat"/>
              <a:ea typeface="Montserrat"/>
              <a:cs typeface="Montserrat"/>
              <a:sym typeface="Montserrat"/>
            </a:endParaRPr>
          </a:p>
          <a:p>
            <a:pPr indent="-457200" lvl="0" marL="457200" marR="0" rtl="0" algn="just">
              <a:lnSpc>
                <a:spcPct val="106944"/>
              </a:lnSpc>
              <a:spcBef>
                <a:spcPts val="1200"/>
              </a:spcBef>
              <a:spcAft>
                <a:spcPts val="0"/>
              </a:spcAft>
              <a:buClr>
                <a:srgbClr val="1D3866"/>
              </a:buClr>
              <a:buSzPts val="3600"/>
              <a:buFont typeface="Arial"/>
              <a:buChar char="•"/>
            </a:pPr>
            <a:r>
              <a:rPr lang="en-US" sz="3600">
                <a:solidFill>
                  <a:srgbClr val="1D3866"/>
                </a:solidFill>
                <a:latin typeface="Montserrat"/>
                <a:ea typeface="Montserrat"/>
                <a:cs typeface="Montserrat"/>
                <a:sym typeface="Montserrat"/>
              </a:rPr>
              <a:t>It considers a programme or project within a wider analysis of how change comes about</a:t>
            </a:r>
            <a:endParaRPr/>
          </a:p>
          <a:p>
            <a:pPr indent="-457200" lvl="0" marL="457200" marR="0" rtl="0" algn="just">
              <a:lnSpc>
                <a:spcPct val="106944"/>
              </a:lnSpc>
              <a:spcBef>
                <a:spcPts val="1200"/>
              </a:spcBef>
              <a:spcAft>
                <a:spcPts val="0"/>
              </a:spcAft>
              <a:buClr>
                <a:srgbClr val="1D3866"/>
              </a:buClr>
              <a:buSzPts val="3600"/>
              <a:buFont typeface="Arial"/>
              <a:buChar char="•"/>
            </a:pPr>
            <a:r>
              <a:rPr lang="en-US" sz="3600">
                <a:solidFill>
                  <a:srgbClr val="1D3866"/>
                </a:solidFill>
                <a:latin typeface="Montserrat"/>
                <a:ea typeface="Montserrat"/>
                <a:cs typeface="Montserrat"/>
                <a:sym typeface="Montserrat"/>
              </a:rPr>
              <a:t>It makes us explain our understanding of change – but also challenges us to explore it further.</a:t>
            </a:r>
            <a:endParaRPr sz="3600">
              <a:solidFill>
                <a:srgbClr val="1D3866"/>
              </a:solidFill>
              <a:latin typeface="Montserrat"/>
              <a:ea typeface="Montserrat"/>
              <a:cs typeface="Montserrat"/>
              <a:sym typeface="Montserrat"/>
            </a:endParaRPr>
          </a:p>
          <a:p>
            <a:pPr indent="-457200" lvl="0" marL="457200" marR="0" rtl="0" algn="just">
              <a:lnSpc>
                <a:spcPct val="106944"/>
              </a:lnSpc>
              <a:spcBef>
                <a:spcPts val="1200"/>
              </a:spcBef>
              <a:spcAft>
                <a:spcPts val="0"/>
              </a:spcAft>
              <a:buClr>
                <a:srgbClr val="1D3866"/>
              </a:buClr>
              <a:buSzPts val="3600"/>
              <a:buFont typeface="Arial"/>
              <a:buChar char="•"/>
            </a:pPr>
            <a:r>
              <a:rPr lang="en-US" sz="3600">
                <a:solidFill>
                  <a:srgbClr val="1D3866"/>
                </a:solidFill>
                <a:latin typeface="Montserrat"/>
                <a:ea typeface="Montserrat"/>
                <a:cs typeface="Montserrat"/>
                <a:sym typeface="Montserrat"/>
              </a:rPr>
              <a:t>It is often presented in diagrammatic form with an accompanying narrative summary.</a:t>
            </a:r>
            <a:endParaRPr sz="3600">
              <a:solidFill>
                <a:srgbClr val="1D3866"/>
              </a:solidFill>
              <a:latin typeface="Montserrat"/>
              <a:ea typeface="Montserrat"/>
              <a:cs typeface="Montserrat"/>
              <a:sym typeface="Montserrat"/>
            </a:endParaRPr>
          </a:p>
          <a:p>
            <a:pPr indent="-457200" lvl="0" marL="457200" marR="0" rtl="0" algn="just">
              <a:lnSpc>
                <a:spcPct val="106944"/>
              </a:lnSpc>
              <a:spcBef>
                <a:spcPts val="1200"/>
              </a:spcBef>
              <a:spcAft>
                <a:spcPts val="0"/>
              </a:spcAft>
              <a:buClr>
                <a:srgbClr val="1D3866"/>
              </a:buClr>
              <a:buSzPts val="3600"/>
              <a:buFont typeface="Arial"/>
              <a:buChar char="•"/>
            </a:pPr>
            <a:r>
              <a:rPr lang="en-US" sz="3600">
                <a:solidFill>
                  <a:srgbClr val="1D3866"/>
                </a:solidFill>
                <a:latin typeface="Montserrat"/>
                <a:ea typeface="Montserrat"/>
                <a:cs typeface="Montserrat"/>
                <a:sym typeface="Montserrat"/>
              </a:rPr>
              <a:t>The focus is on what we think will change, not on what we plan to do.</a:t>
            </a:r>
            <a:endParaRPr/>
          </a:p>
        </p:txBody>
      </p:sp>
      <p:sp>
        <p:nvSpPr>
          <p:cNvPr id="491" name="Google Shape;491;p24"/>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492" name="Google Shape;492;p24"/>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493" name="Google Shape;493;p24"/>
          <p:cNvGrpSpPr/>
          <p:nvPr/>
        </p:nvGrpSpPr>
        <p:grpSpPr>
          <a:xfrm>
            <a:off x="0" y="0"/>
            <a:ext cx="18417891" cy="1219432"/>
            <a:chOff x="0" y="0"/>
            <a:chExt cx="24557188" cy="1625910"/>
          </a:xfrm>
        </p:grpSpPr>
        <p:grpSp>
          <p:nvGrpSpPr>
            <p:cNvPr id="494" name="Google Shape;494;p24"/>
            <p:cNvGrpSpPr/>
            <p:nvPr/>
          </p:nvGrpSpPr>
          <p:grpSpPr>
            <a:xfrm rot="10800000">
              <a:off x="0" y="0"/>
              <a:ext cx="20179127" cy="1625910"/>
              <a:chOff x="0" y="-19050"/>
              <a:chExt cx="6160303" cy="496359"/>
            </a:xfrm>
          </p:grpSpPr>
          <p:sp>
            <p:nvSpPr>
              <p:cNvPr id="495" name="Google Shape;495;p24"/>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6" name="Google Shape;496;p24"/>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497" name="Google Shape;497;p24"/>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498" name="Google Shape;498;p24"/>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grpSp>
        <p:nvGrpSpPr>
          <p:cNvPr id="503" name="Google Shape;503;p25"/>
          <p:cNvGrpSpPr/>
          <p:nvPr/>
        </p:nvGrpSpPr>
        <p:grpSpPr>
          <a:xfrm rot="10800000">
            <a:off x="3153655" y="9709431"/>
            <a:ext cx="15134345" cy="624370"/>
            <a:chOff x="0" y="-19050"/>
            <a:chExt cx="6160303" cy="254144"/>
          </a:xfrm>
        </p:grpSpPr>
        <p:sp>
          <p:nvSpPr>
            <p:cNvPr id="504" name="Google Shape;504;p25"/>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5" name="Google Shape;505;p25"/>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506" name="Google Shape;506;p25"/>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507" name="Google Shape;507;p25"/>
          <p:cNvSpPr txBox="1"/>
          <p:nvPr/>
        </p:nvSpPr>
        <p:spPr>
          <a:xfrm>
            <a:off x="1028700" y="2057400"/>
            <a:ext cx="15127278" cy="4885953"/>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ToC preconditions</a:t>
            </a:r>
            <a:endParaRPr/>
          </a:p>
          <a:p>
            <a:pPr indent="0" lvl="0" marL="0" marR="0" rtl="0" algn="l">
              <a:lnSpc>
                <a:spcPct val="75716"/>
              </a:lnSpc>
              <a:spcBef>
                <a:spcPts val="0"/>
              </a:spcBef>
              <a:spcAft>
                <a:spcPts val="0"/>
              </a:spcAft>
              <a:buNone/>
            </a:pPr>
            <a:r>
              <a:t/>
            </a:r>
            <a:endParaRPr sz="6000">
              <a:solidFill>
                <a:srgbClr val="1D3866"/>
              </a:solidFill>
              <a:latin typeface="Montserrat"/>
              <a:ea typeface="Montserrat"/>
              <a:cs typeface="Montserrat"/>
              <a:sym typeface="Montserrat"/>
            </a:endParaRPr>
          </a:p>
          <a:p>
            <a:pPr indent="-457200" lvl="0" marL="457200" marR="0" rtl="0" algn="just">
              <a:lnSpc>
                <a:spcPct val="110000"/>
              </a:lnSpc>
              <a:spcBef>
                <a:spcPts val="0"/>
              </a:spcBef>
              <a:spcAft>
                <a:spcPts val="0"/>
              </a:spcAft>
              <a:buClr>
                <a:srgbClr val="1D3866"/>
              </a:buClr>
              <a:buSzPts val="3500"/>
              <a:buFont typeface="Arial"/>
              <a:buChar char="•"/>
            </a:pPr>
            <a:r>
              <a:rPr lang="en-US" sz="3500">
                <a:solidFill>
                  <a:srgbClr val="1D3866"/>
                </a:solidFill>
                <a:latin typeface="Montserrat"/>
                <a:ea typeface="Montserrat"/>
                <a:cs typeface="Montserrat"/>
                <a:sym typeface="Montserrat"/>
              </a:rPr>
              <a:t>The building blocks of the change process. </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1200"/>
              </a:spcBef>
              <a:spcAft>
                <a:spcPts val="0"/>
              </a:spcAft>
              <a:buClr>
                <a:srgbClr val="1D3866"/>
              </a:buClr>
              <a:buSzPts val="3500"/>
              <a:buFont typeface="Arial"/>
              <a:buChar char="•"/>
            </a:pPr>
            <a:r>
              <a:rPr lang="en-US" sz="3500">
                <a:solidFill>
                  <a:srgbClr val="1D3866"/>
                </a:solidFill>
                <a:latin typeface="Montserrat"/>
                <a:ea typeface="Montserrat"/>
                <a:cs typeface="Montserrat"/>
                <a:sym typeface="Montserrat"/>
              </a:rPr>
              <a:t>These are conditions of states of being, that must be in place for the change process to be reached. </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1200"/>
              </a:spcBef>
              <a:spcAft>
                <a:spcPts val="0"/>
              </a:spcAft>
              <a:buClr>
                <a:srgbClr val="1D3866"/>
              </a:buClr>
              <a:buSzPts val="3500"/>
              <a:buFont typeface="Arial"/>
              <a:buChar char="•"/>
            </a:pPr>
            <a:r>
              <a:rPr lang="en-US" sz="3500">
                <a:solidFill>
                  <a:srgbClr val="1D3866"/>
                </a:solidFill>
                <a:latin typeface="Montserrat"/>
                <a:ea typeface="Montserrat"/>
                <a:cs typeface="Montserrat"/>
                <a:sym typeface="Montserrat"/>
              </a:rPr>
              <a:t>Preconditions must be achieved in order for the next logical task in the change pathway to be achieved.</a:t>
            </a:r>
            <a:endParaRPr/>
          </a:p>
          <a:p>
            <a:pPr indent="0" lvl="0" marL="0" marR="0" rtl="0" algn="just">
              <a:lnSpc>
                <a:spcPct val="110000"/>
              </a:lnSpc>
              <a:spcBef>
                <a:spcPts val="1200"/>
              </a:spcBef>
              <a:spcAft>
                <a:spcPts val="0"/>
              </a:spcAft>
              <a:buNone/>
            </a:pPr>
            <a:r>
              <a:t/>
            </a:r>
            <a:endParaRPr sz="3500">
              <a:solidFill>
                <a:srgbClr val="1D3866"/>
              </a:solidFill>
              <a:latin typeface="Montserrat"/>
              <a:ea typeface="Montserrat"/>
              <a:cs typeface="Montserrat"/>
              <a:sym typeface="Montserrat"/>
            </a:endParaRPr>
          </a:p>
        </p:txBody>
      </p:sp>
      <p:sp>
        <p:nvSpPr>
          <p:cNvPr id="508" name="Google Shape;508;p25"/>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509" name="Google Shape;509;p25"/>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510" name="Google Shape;510;p25"/>
          <p:cNvGrpSpPr/>
          <p:nvPr/>
        </p:nvGrpSpPr>
        <p:grpSpPr>
          <a:xfrm>
            <a:off x="0" y="0"/>
            <a:ext cx="18417891" cy="1219432"/>
            <a:chOff x="0" y="0"/>
            <a:chExt cx="24557188" cy="1625910"/>
          </a:xfrm>
        </p:grpSpPr>
        <p:grpSp>
          <p:nvGrpSpPr>
            <p:cNvPr id="511" name="Google Shape;511;p25"/>
            <p:cNvGrpSpPr/>
            <p:nvPr/>
          </p:nvGrpSpPr>
          <p:grpSpPr>
            <a:xfrm rot="10800000">
              <a:off x="0" y="0"/>
              <a:ext cx="20179127" cy="1625910"/>
              <a:chOff x="0" y="-19050"/>
              <a:chExt cx="6160303" cy="496359"/>
            </a:xfrm>
          </p:grpSpPr>
          <p:sp>
            <p:nvSpPr>
              <p:cNvPr id="512" name="Google Shape;512;p25"/>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25"/>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514" name="Google Shape;514;p25"/>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515" name="Google Shape;515;p25"/>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grpSp>
        <p:nvGrpSpPr>
          <p:cNvPr id="520" name="Google Shape;520;p26"/>
          <p:cNvGrpSpPr/>
          <p:nvPr/>
        </p:nvGrpSpPr>
        <p:grpSpPr>
          <a:xfrm rot="10800000">
            <a:off x="3153655" y="9709431"/>
            <a:ext cx="15134345" cy="624370"/>
            <a:chOff x="0" y="-19050"/>
            <a:chExt cx="6160303" cy="254144"/>
          </a:xfrm>
        </p:grpSpPr>
        <p:sp>
          <p:nvSpPr>
            <p:cNvPr id="521" name="Google Shape;521;p26"/>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2" name="Google Shape;522;p26"/>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523" name="Google Shape;523;p26"/>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524" name="Google Shape;524;p26"/>
          <p:cNvSpPr txBox="1"/>
          <p:nvPr/>
        </p:nvSpPr>
        <p:spPr>
          <a:xfrm>
            <a:off x="1028700" y="2057400"/>
            <a:ext cx="15127278" cy="5924699"/>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ToC pathways</a:t>
            </a:r>
            <a:endParaRPr/>
          </a:p>
          <a:p>
            <a:pPr indent="0" lvl="0" marL="0" marR="0" rtl="0" algn="l">
              <a:lnSpc>
                <a:spcPct val="75716"/>
              </a:lnSpc>
              <a:spcBef>
                <a:spcPts val="0"/>
              </a:spcBef>
              <a:spcAft>
                <a:spcPts val="0"/>
              </a:spcAft>
              <a:buNone/>
            </a:pPr>
            <a:r>
              <a:t/>
            </a:r>
            <a:endParaRPr sz="6000">
              <a:solidFill>
                <a:srgbClr val="1D3866"/>
              </a:solidFill>
              <a:latin typeface="Montserrat"/>
              <a:ea typeface="Montserrat"/>
              <a:cs typeface="Montserrat"/>
              <a:sym typeface="Montserrat"/>
            </a:endParaRPr>
          </a:p>
          <a:p>
            <a:pPr indent="-457200" lvl="0" marL="457200" marR="0" rtl="0" algn="just">
              <a:lnSpc>
                <a:spcPct val="110000"/>
              </a:lnSpc>
              <a:spcBef>
                <a:spcPts val="0"/>
              </a:spcBef>
              <a:spcAft>
                <a:spcPts val="0"/>
              </a:spcAft>
              <a:buClr>
                <a:srgbClr val="1D3866"/>
              </a:buClr>
              <a:buSzPts val="3500"/>
              <a:buFont typeface="Arial"/>
              <a:buChar char="•"/>
            </a:pPr>
            <a:r>
              <a:rPr lang="en-US" sz="3500">
                <a:solidFill>
                  <a:srgbClr val="1D3866"/>
                </a:solidFill>
                <a:latin typeface="Montserrat"/>
                <a:ea typeface="Montserrat"/>
                <a:cs typeface="Montserrat"/>
                <a:sym typeface="Montserrat"/>
              </a:rPr>
              <a:t>A map that explains how we believe the long-term change are brought about by depicting the preconditions of change necessary to achieve the change. </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0"/>
              </a:spcBef>
              <a:spcAft>
                <a:spcPts val="0"/>
              </a:spcAft>
              <a:buClr>
                <a:srgbClr val="1D3866"/>
              </a:buClr>
              <a:buSzPts val="3500"/>
              <a:buFont typeface="Arial"/>
              <a:buChar char="•"/>
            </a:pPr>
            <a:r>
              <a:rPr lang="en-US" sz="3500">
                <a:solidFill>
                  <a:srgbClr val="1D3866"/>
                </a:solidFill>
                <a:latin typeface="Montserrat"/>
                <a:ea typeface="Montserrat"/>
                <a:cs typeface="Montserrat"/>
                <a:sym typeface="Montserrat"/>
              </a:rPr>
              <a:t>The pathway of change (map indicating the link between the preconditions) is </a:t>
            </a:r>
            <a:r>
              <a:rPr b="1" lang="en-US" sz="3500">
                <a:solidFill>
                  <a:srgbClr val="1D3866"/>
                </a:solidFill>
                <a:latin typeface="Montserrat"/>
                <a:ea typeface="Montserrat"/>
                <a:cs typeface="Montserrat"/>
                <a:sym typeface="Montserrat"/>
              </a:rPr>
              <a:t>the skeleton </a:t>
            </a:r>
            <a:r>
              <a:rPr lang="en-US" sz="3500">
                <a:solidFill>
                  <a:srgbClr val="1D3866"/>
                </a:solidFill>
                <a:latin typeface="Montserrat"/>
                <a:ea typeface="Montserrat"/>
                <a:cs typeface="Montserrat"/>
                <a:sym typeface="Montserrat"/>
              </a:rPr>
              <a:t>on which other elements (assumptions and activities) are added. </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0"/>
              </a:spcBef>
              <a:spcAft>
                <a:spcPts val="0"/>
              </a:spcAft>
              <a:buClr>
                <a:srgbClr val="1D3866"/>
              </a:buClr>
              <a:buSzPts val="3500"/>
              <a:buFont typeface="Arial"/>
              <a:buChar char="•"/>
            </a:pPr>
            <a:r>
              <a:rPr lang="en-US" sz="3500">
                <a:solidFill>
                  <a:srgbClr val="1D3866"/>
                </a:solidFill>
                <a:latin typeface="Montserrat"/>
                <a:ea typeface="Montserrat"/>
                <a:cs typeface="Montserrat"/>
                <a:sym typeface="Montserrat"/>
              </a:rPr>
              <a:t>The pathway summarizes the theory of an intervention - but does seldom tell the whole story.</a:t>
            </a:r>
            <a:endParaRPr/>
          </a:p>
          <a:p>
            <a:pPr indent="0" lvl="0" marL="0" marR="0" rtl="0" algn="just">
              <a:lnSpc>
                <a:spcPct val="110000"/>
              </a:lnSpc>
              <a:spcBef>
                <a:spcPts val="0"/>
              </a:spcBef>
              <a:spcAft>
                <a:spcPts val="0"/>
              </a:spcAft>
              <a:buNone/>
            </a:pPr>
            <a:r>
              <a:t/>
            </a:r>
            <a:endParaRPr sz="3500">
              <a:solidFill>
                <a:srgbClr val="1D3866"/>
              </a:solidFill>
              <a:latin typeface="Montserrat"/>
              <a:ea typeface="Montserrat"/>
              <a:cs typeface="Montserrat"/>
              <a:sym typeface="Montserrat"/>
            </a:endParaRPr>
          </a:p>
        </p:txBody>
      </p:sp>
      <p:sp>
        <p:nvSpPr>
          <p:cNvPr id="525" name="Google Shape;525;p26"/>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526" name="Google Shape;526;p26"/>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527" name="Google Shape;527;p26"/>
          <p:cNvGrpSpPr/>
          <p:nvPr/>
        </p:nvGrpSpPr>
        <p:grpSpPr>
          <a:xfrm>
            <a:off x="0" y="0"/>
            <a:ext cx="18417891" cy="1219432"/>
            <a:chOff x="0" y="0"/>
            <a:chExt cx="24557188" cy="1625910"/>
          </a:xfrm>
        </p:grpSpPr>
        <p:grpSp>
          <p:nvGrpSpPr>
            <p:cNvPr id="528" name="Google Shape;528;p26"/>
            <p:cNvGrpSpPr/>
            <p:nvPr/>
          </p:nvGrpSpPr>
          <p:grpSpPr>
            <a:xfrm rot="10800000">
              <a:off x="0" y="0"/>
              <a:ext cx="20179127" cy="1625910"/>
              <a:chOff x="0" y="-19050"/>
              <a:chExt cx="6160303" cy="496359"/>
            </a:xfrm>
          </p:grpSpPr>
          <p:sp>
            <p:nvSpPr>
              <p:cNvPr id="529" name="Google Shape;529;p26"/>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0" name="Google Shape;530;p26"/>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531" name="Google Shape;531;p26"/>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532" name="Google Shape;532;p26"/>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grpSp>
        <p:nvGrpSpPr>
          <p:cNvPr id="537" name="Google Shape;537;p27"/>
          <p:cNvGrpSpPr/>
          <p:nvPr/>
        </p:nvGrpSpPr>
        <p:grpSpPr>
          <a:xfrm rot="10800000">
            <a:off x="3153655" y="9709431"/>
            <a:ext cx="15134345" cy="624370"/>
            <a:chOff x="0" y="-19050"/>
            <a:chExt cx="6160303" cy="254144"/>
          </a:xfrm>
        </p:grpSpPr>
        <p:sp>
          <p:nvSpPr>
            <p:cNvPr id="538" name="Google Shape;538;p27"/>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9" name="Google Shape;539;p27"/>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540" name="Google Shape;540;p27"/>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541" name="Google Shape;541;p27"/>
          <p:cNvSpPr txBox="1"/>
          <p:nvPr/>
        </p:nvSpPr>
        <p:spPr>
          <a:xfrm>
            <a:off x="1028700" y="2057400"/>
            <a:ext cx="15127278" cy="5809283"/>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ToC Assumption</a:t>
            </a:r>
            <a:endParaRPr/>
          </a:p>
          <a:p>
            <a:pPr indent="-457200" lvl="0" marL="457200" marR="0" rtl="0" algn="just">
              <a:lnSpc>
                <a:spcPct val="110000"/>
              </a:lnSpc>
              <a:spcBef>
                <a:spcPts val="1200"/>
              </a:spcBef>
              <a:spcAft>
                <a:spcPts val="0"/>
              </a:spcAft>
              <a:buClr>
                <a:srgbClr val="1D3866"/>
              </a:buClr>
              <a:buSzPts val="3500"/>
              <a:buFont typeface="Arial"/>
              <a:buChar char="•"/>
            </a:pPr>
            <a:r>
              <a:rPr i="1" lang="en-US" sz="3500">
                <a:solidFill>
                  <a:srgbClr val="1D3866"/>
                </a:solidFill>
                <a:latin typeface="Montserrat"/>
                <a:ea typeface="Montserrat"/>
                <a:cs typeface="Montserrat"/>
                <a:sym typeface="Montserrat"/>
              </a:rPr>
              <a:t>They explain why an intervention makes sense (in a given time). </a:t>
            </a:r>
            <a:endParaRPr i="1" sz="3500">
              <a:solidFill>
                <a:srgbClr val="1D3866"/>
              </a:solidFill>
              <a:latin typeface="Montserrat"/>
              <a:ea typeface="Montserrat"/>
              <a:cs typeface="Montserrat"/>
              <a:sym typeface="Montserrat"/>
            </a:endParaRPr>
          </a:p>
          <a:p>
            <a:pPr indent="-457200" lvl="0" marL="457200" marR="0" rtl="0" algn="just">
              <a:lnSpc>
                <a:spcPct val="110000"/>
              </a:lnSpc>
              <a:spcBef>
                <a:spcPts val="600"/>
              </a:spcBef>
              <a:spcAft>
                <a:spcPts val="0"/>
              </a:spcAft>
              <a:buClr>
                <a:srgbClr val="1D3866"/>
              </a:buClr>
              <a:buSzPts val="3500"/>
              <a:buFont typeface="Arial"/>
              <a:buChar char="•"/>
            </a:pPr>
            <a:r>
              <a:rPr i="1" lang="en-US" sz="3500">
                <a:solidFill>
                  <a:srgbClr val="1D3866"/>
                </a:solidFill>
                <a:latin typeface="Montserrat"/>
                <a:ea typeface="Montserrat"/>
                <a:cs typeface="Montserrat"/>
                <a:sym typeface="Montserrat"/>
              </a:rPr>
              <a:t>It is something that is accepted as true or likely to happen. </a:t>
            </a:r>
            <a:endParaRPr i="1" sz="3500">
              <a:solidFill>
                <a:srgbClr val="1D3866"/>
              </a:solidFill>
              <a:latin typeface="Montserrat"/>
              <a:ea typeface="Montserrat"/>
              <a:cs typeface="Montserrat"/>
              <a:sym typeface="Montserrat"/>
            </a:endParaRPr>
          </a:p>
          <a:p>
            <a:pPr indent="-457200" lvl="0" marL="457200" marR="0" rtl="0" algn="just">
              <a:lnSpc>
                <a:spcPct val="110000"/>
              </a:lnSpc>
              <a:spcBef>
                <a:spcPts val="600"/>
              </a:spcBef>
              <a:spcAft>
                <a:spcPts val="0"/>
              </a:spcAft>
              <a:buClr>
                <a:srgbClr val="1D3866"/>
              </a:buClr>
              <a:buSzPts val="3500"/>
              <a:buFont typeface="Arial"/>
              <a:buChar char="•"/>
            </a:pPr>
            <a:r>
              <a:rPr i="1" lang="en-US" sz="3500">
                <a:solidFill>
                  <a:srgbClr val="1D3866"/>
                </a:solidFill>
                <a:latin typeface="Montserrat"/>
                <a:ea typeface="Montserrat"/>
                <a:cs typeface="Montserrat"/>
                <a:sym typeface="Montserrat"/>
              </a:rPr>
              <a:t>They underpin our understanding of how change works, and why you believe that a sequence of changes will actually influence positive changes. </a:t>
            </a:r>
            <a:endParaRPr i="1" sz="3500">
              <a:solidFill>
                <a:srgbClr val="1D3866"/>
              </a:solidFill>
              <a:latin typeface="Montserrat"/>
              <a:ea typeface="Montserrat"/>
              <a:cs typeface="Montserrat"/>
              <a:sym typeface="Montserrat"/>
            </a:endParaRPr>
          </a:p>
          <a:p>
            <a:pPr indent="-457200" lvl="0" marL="457200" marR="0" rtl="0" algn="just">
              <a:lnSpc>
                <a:spcPct val="110000"/>
              </a:lnSpc>
              <a:spcBef>
                <a:spcPts val="600"/>
              </a:spcBef>
              <a:spcAft>
                <a:spcPts val="0"/>
              </a:spcAft>
              <a:buClr>
                <a:srgbClr val="1D3866"/>
              </a:buClr>
              <a:buSzPts val="3500"/>
              <a:buFont typeface="Arial"/>
              <a:buChar char="•"/>
            </a:pPr>
            <a:r>
              <a:rPr i="1" lang="en-US" sz="3500">
                <a:solidFill>
                  <a:srgbClr val="1D3866"/>
                </a:solidFill>
                <a:latin typeface="Montserrat"/>
                <a:ea typeface="Montserrat"/>
                <a:cs typeface="Montserrat"/>
                <a:sym typeface="Montserrat"/>
              </a:rPr>
              <a:t>Being explicit about our assumptions also helps identify gaps and unmet needs, including additional necessary activities or actors that should be engaged.</a:t>
            </a:r>
            <a:endParaRPr/>
          </a:p>
          <a:p>
            <a:pPr indent="0" lvl="0" marL="0" marR="0" rtl="0" algn="just">
              <a:lnSpc>
                <a:spcPct val="110000"/>
              </a:lnSpc>
              <a:spcBef>
                <a:spcPts val="600"/>
              </a:spcBef>
              <a:spcAft>
                <a:spcPts val="0"/>
              </a:spcAft>
              <a:buNone/>
            </a:pPr>
            <a:r>
              <a:t/>
            </a:r>
            <a:endParaRPr sz="3500">
              <a:solidFill>
                <a:srgbClr val="1D3866"/>
              </a:solidFill>
              <a:latin typeface="Montserrat"/>
              <a:ea typeface="Montserrat"/>
              <a:cs typeface="Montserrat"/>
              <a:sym typeface="Montserrat"/>
            </a:endParaRPr>
          </a:p>
        </p:txBody>
      </p:sp>
      <p:sp>
        <p:nvSpPr>
          <p:cNvPr id="542" name="Google Shape;542;p27"/>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543" name="Google Shape;543;p27"/>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544" name="Google Shape;544;p27"/>
          <p:cNvGrpSpPr/>
          <p:nvPr/>
        </p:nvGrpSpPr>
        <p:grpSpPr>
          <a:xfrm>
            <a:off x="0" y="0"/>
            <a:ext cx="18417891" cy="1219432"/>
            <a:chOff x="0" y="0"/>
            <a:chExt cx="24557188" cy="1625910"/>
          </a:xfrm>
        </p:grpSpPr>
        <p:grpSp>
          <p:nvGrpSpPr>
            <p:cNvPr id="545" name="Google Shape;545;p27"/>
            <p:cNvGrpSpPr/>
            <p:nvPr/>
          </p:nvGrpSpPr>
          <p:grpSpPr>
            <a:xfrm rot="10800000">
              <a:off x="0" y="0"/>
              <a:ext cx="20179127" cy="1625910"/>
              <a:chOff x="0" y="-19050"/>
              <a:chExt cx="6160303" cy="496359"/>
            </a:xfrm>
          </p:grpSpPr>
          <p:sp>
            <p:nvSpPr>
              <p:cNvPr id="546" name="Google Shape;546;p27"/>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7" name="Google Shape;547;p27"/>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548" name="Google Shape;548;p27"/>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549" name="Google Shape;549;p27"/>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28"/>
          <p:cNvSpPr txBox="1"/>
          <p:nvPr/>
        </p:nvSpPr>
        <p:spPr>
          <a:xfrm>
            <a:off x="2057400" y="4305300"/>
            <a:ext cx="1386840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800">
                <a:solidFill>
                  <a:schemeClr val="dk1"/>
                </a:solidFill>
                <a:latin typeface="Calibri"/>
                <a:ea typeface="Calibri"/>
                <a:cs typeface="Calibri"/>
                <a:sym typeface="Calibri"/>
              </a:rPr>
              <a:t>OECD DAC Evaluation Criteria</a:t>
            </a:r>
            <a:endParaRPr sz="8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grpSp>
        <p:nvGrpSpPr>
          <p:cNvPr id="559" name="Google Shape;559;p29"/>
          <p:cNvGrpSpPr/>
          <p:nvPr/>
        </p:nvGrpSpPr>
        <p:grpSpPr>
          <a:xfrm rot="10800000">
            <a:off x="3153655" y="9709431"/>
            <a:ext cx="15134345" cy="624370"/>
            <a:chOff x="0" y="-19050"/>
            <a:chExt cx="6160303" cy="254144"/>
          </a:xfrm>
        </p:grpSpPr>
        <p:sp>
          <p:nvSpPr>
            <p:cNvPr id="560" name="Google Shape;560;p29"/>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1" name="Google Shape;561;p29"/>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562" name="Google Shape;562;p29"/>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563" name="Google Shape;563;p29"/>
          <p:cNvSpPr txBox="1"/>
          <p:nvPr/>
        </p:nvSpPr>
        <p:spPr>
          <a:xfrm>
            <a:off x="1028700" y="2057399"/>
            <a:ext cx="16040100" cy="6078587"/>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OECD DAC Evaluation Criteria</a:t>
            </a:r>
            <a:endParaRPr sz="6000">
              <a:solidFill>
                <a:srgbClr val="1D3866"/>
              </a:solidFill>
              <a:latin typeface="Montserrat"/>
              <a:ea typeface="Montserrat"/>
              <a:cs typeface="Montserrat"/>
              <a:sym typeface="Montserrat"/>
            </a:endParaRPr>
          </a:p>
          <a:p>
            <a:pPr indent="-457200" lvl="0" marL="457200" marR="0" rtl="0" algn="just">
              <a:lnSpc>
                <a:spcPct val="110000"/>
              </a:lnSpc>
              <a:spcBef>
                <a:spcPts val="1200"/>
              </a:spcBef>
              <a:spcAft>
                <a:spcPts val="0"/>
              </a:spcAft>
              <a:buClr>
                <a:srgbClr val="1D3866"/>
              </a:buClr>
              <a:buSzPts val="3500"/>
              <a:buFont typeface="Noto Sans Symbols"/>
              <a:buChar char="⮚"/>
            </a:pPr>
            <a:r>
              <a:rPr lang="en-US" sz="3500">
                <a:solidFill>
                  <a:srgbClr val="1D3866"/>
                </a:solidFill>
                <a:latin typeface="Montserrat"/>
                <a:ea typeface="Montserrat"/>
                <a:cs typeface="Montserrat"/>
                <a:sym typeface="Montserrat"/>
              </a:rPr>
              <a:t>The OECD Development Assistance Committee (DAC) evaluation criteria are a set of standards used to assess the merit and worth of development interventions. These criteria help evaluators understand the </a:t>
            </a:r>
            <a:r>
              <a:rPr b="1" i="1" lang="en-US" sz="3500">
                <a:solidFill>
                  <a:srgbClr val="1D3866"/>
                </a:solidFill>
                <a:latin typeface="Montserrat"/>
                <a:ea typeface="Montserrat"/>
                <a:cs typeface="Montserrat"/>
                <a:sym typeface="Montserrat"/>
              </a:rPr>
              <a:t>effectiveness, efficiency, impact, relevance, coherence, and sustainability </a:t>
            </a:r>
            <a:r>
              <a:rPr lang="en-US" sz="3500">
                <a:solidFill>
                  <a:srgbClr val="1D3866"/>
                </a:solidFill>
                <a:latin typeface="Montserrat"/>
                <a:ea typeface="Montserrat"/>
                <a:cs typeface="Montserrat"/>
                <a:sym typeface="Montserrat"/>
              </a:rPr>
              <a:t>of development programs and policies. </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600"/>
              </a:spcBef>
              <a:spcAft>
                <a:spcPts val="0"/>
              </a:spcAft>
              <a:buClr>
                <a:srgbClr val="1D3866"/>
              </a:buClr>
              <a:buSzPts val="3500"/>
              <a:buFont typeface="Noto Sans Symbols"/>
              <a:buChar char="⮚"/>
            </a:pPr>
            <a:r>
              <a:rPr lang="en-US" sz="3500">
                <a:solidFill>
                  <a:srgbClr val="1D3866"/>
                </a:solidFill>
                <a:latin typeface="Montserrat"/>
                <a:ea typeface="Montserrat"/>
                <a:cs typeface="Montserrat"/>
                <a:sym typeface="Montserrat"/>
              </a:rPr>
              <a:t>These criteria are widely used in international development to ensure that evaluations are </a:t>
            </a:r>
            <a:r>
              <a:rPr b="1" lang="en-US" sz="3500">
                <a:solidFill>
                  <a:srgbClr val="1D3866"/>
                </a:solidFill>
                <a:latin typeface="Montserrat"/>
                <a:ea typeface="Montserrat"/>
                <a:cs typeface="Montserrat"/>
                <a:sym typeface="Montserrat"/>
              </a:rPr>
              <a:t>comprehensive, consistent, and useful for learning and accountability.</a:t>
            </a:r>
            <a:r>
              <a:rPr lang="en-US" sz="3500">
                <a:solidFill>
                  <a:srgbClr val="1D3866"/>
                </a:solidFill>
                <a:latin typeface="Montserrat"/>
                <a:ea typeface="Montserrat"/>
                <a:cs typeface="Montserrat"/>
                <a:sym typeface="Montserrat"/>
              </a:rPr>
              <a:t> They help development actors to understand what works, what doesn't, and why, ultimately contributing to more effective development efforts. </a:t>
            </a:r>
            <a:endParaRPr/>
          </a:p>
        </p:txBody>
      </p:sp>
      <p:sp>
        <p:nvSpPr>
          <p:cNvPr id="564" name="Google Shape;564;p29"/>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565" name="Google Shape;565;p29"/>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566" name="Google Shape;566;p29"/>
          <p:cNvGrpSpPr/>
          <p:nvPr/>
        </p:nvGrpSpPr>
        <p:grpSpPr>
          <a:xfrm>
            <a:off x="0" y="0"/>
            <a:ext cx="18417891" cy="1219432"/>
            <a:chOff x="0" y="0"/>
            <a:chExt cx="24557188" cy="1625910"/>
          </a:xfrm>
        </p:grpSpPr>
        <p:grpSp>
          <p:nvGrpSpPr>
            <p:cNvPr id="567" name="Google Shape;567;p29"/>
            <p:cNvGrpSpPr/>
            <p:nvPr/>
          </p:nvGrpSpPr>
          <p:grpSpPr>
            <a:xfrm rot="10800000">
              <a:off x="0" y="0"/>
              <a:ext cx="20179127" cy="1625910"/>
              <a:chOff x="0" y="-19050"/>
              <a:chExt cx="6160303" cy="496359"/>
            </a:xfrm>
          </p:grpSpPr>
          <p:sp>
            <p:nvSpPr>
              <p:cNvPr id="568" name="Google Shape;568;p29"/>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9" name="Google Shape;569;p29"/>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570" name="Google Shape;570;p29"/>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571" name="Google Shape;571;p29"/>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p:nvPr/>
        </p:nvSpPr>
        <p:spPr>
          <a:xfrm>
            <a:off x="0" y="-477078"/>
            <a:ext cx="18283428" cy="10287000"/>
          </a:xfrm>
          <a:prstGeom prst="rect">
            <a:avLst/>
          </a:prstGeom>
          <a:solidFill>
            <a:schemeClr val="lt1"/>
          </a:solidFill>
          <a:ln>
            <a:noFill/>
          </a:ln>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29" name="Google Shape;129;p3"/>
          <p:cNvSpPr txBox="1"/>
          <p:nvPr>
            <p:ph type="title"/>
          </p:nvPr>
        </p:nvSpPr>
        <p:spPr>
          <a:xfrm>
            <a:off x="789434" y="167972"/>
            <a:ext cx="5707666" cy="1083252"/>
          </a:xfrm>
          <a:prstGeom prst="rect">
            <a:avLst/>
          </a:prstGeom>
          <a:noFill/>
          <a:ln>
            <a:noFill/>
          </a:ln>
        </p:spPr>
        <p:txBody>
          <a:bodyPr anchorCtr="0" anchor="ctr" bIns="68550" lIns="137125" spcFirstLastPara="1" rIns="137125" wrap="square" tIns="68550">
            <a:normAutofit/>
          </a:bodyPr>
          <a:lstStyle/>
          <a:p>
            <a:pPr indent="0" lvl="0" marL="0" rtl="0" algn="l">
              <a:lnSpc>
                <a:spcPct val="90000"/>
              </a:lnSpc>
              <a:spcBef>
                <a:spcPts val="0"/>
              </a:spcBef>
              <a:spcAft>
                <a:spcPts val="0"/>
              </a:spcAft>
              <a:buClr>
                <a:schemeClr val="dk1"/>
              </a:buClr>
              <a:buSzPts val="5400"/>
              <a:buFont typeface="Calibri"/>
              <a:buNone/>
            </a:pPr>
            <a:r>
              <a:rPr b="1" lang="en-US" sz="3200"/>
              <a:t>Trainer: </a:t>
            </a:r>
            <a:r>
              <a:rPr lang="en-US" sz="3200"/>
              <a:t>Dr. Marijana Sumpor </a:t>
            </a:r>
            <a:endParaRPr sz="3200"/>
          </a:p>
        </p:txBody>
      </p:sp>
      <p:sp>
        <p:nvSpPr>
          <p:cNvPr id="130" name="Google Shape;130;p3"/>
          <p:cNvSpPr/>
          <p:nvPr/>
        </p:nvSpPr>
        <p:spPr>
          <a:xfrm rot="5400000">
            <a:off x="3815975" y="4888073"/>
            <a:ext cx="6720840" cy="27432"/>
          </a:xfrm>
          <a:custGeom>
            <a:rect b="b" l="l" r="r" t="t"/>
            <a:pathLst>
              <a:path extrusionOk="0" fill="none" h="18288"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extrusionOk="0" h="18288"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31" name="Google Shape;131;p3"/>
          <p:cNvSpPr txBox="1"/>
          <p:nvPr>
            <p:ph idx="1" type="body"/>
          </p:nvPr>
        </p:nvSpPr>
        <p:spPr>
          <a:xfrm>
            <a:off x="7712829" y="0"/>
            <a:ext cx="10197108" cy="9563100"/>
          </a:xfrm>
          <a:prstGeom prst="rect">
            <a:avLst/>
          </a:prstGeom>
          <a:noFill/>
          <a:ln>
            <a:noFill/>
          </a:ln>
        </p:spPr>
        <p:txBody>
          <a:bodyPr anchorCtr="0" anchor="ctr" bIns="68550" lIns="137125" spcFirstLastPara="1" rIns="137125" wrap="square" tIns="68550">
            <a:noAutofit/>
          </a:bodyPr>
          <a:lstStyle/>
          <a:p>
            <a:pPr indent="0" lvl="0" marL="171450" rtl="0" algn="l">
              <a:spcBef>
                <a:spcPts val="640"/>
              </a:spcBef>
              <a:spcAft>
                <a:spcPts val="0"/>
              </a:spcAft>
              <a:buClr>
                <a:srgbClr val="222222"/>
              </a:buClr>
              <a:buSzPts val="3200"/>
              <a:buNone/>
            </a:pPr>
            <a:r>
              <a:rPr b="1" lang="en-US">
                <a:solidFill>
                  <a:srgbClr val="222222"/>
                </a:solidFill>
                <a:highlight>
                  <a:srgbClr val="FFFFFF"/>
                </a:highlight>
                <a:latin typeface="Calibri"/>
                <a:ea typeface="Calibri"/>
                <a:cs typeface="Calibri"/>
                <a:sym typeface="Calibri"/>
              </a:rPr>
              <a:t>Experience: </a:t>
            </a:r>
            <a:endParaRPr/>
          </a:p>
          <a:p>
            <a:pPr indent="0" lvl="0" marL="171450" rtl="0" algn="l">
              <a:spcBef>
                <a:spcPts val="600"/>
              </a:spcBef>
              <a:spcAft>
                <a:spcPts val="0"/>
              </a:spcAft>
              <a:buClr>
                <a:srgbClr val="222222"/>
              </a:buClr>
              <a:buSzPts val="3000"/>
              <a:buNone/>
            </a:pPr>
            <a:r>
              <a:rPr lang="en-US" sz="3000">
                <a:solidFill>
                  <a:srgbClr val="222222"/>
                </a:solidFill>
                <a:highlight>
                  <a:srgbClr val="FFFFFF"/>
                </a:highlight>
                <a:latin typeface="Calibri"/>
                <a:ea typeface="Calibri"/>
                <a:cs typeface="Calibri"/>
                <a:sym typeface="Calibri"/>
              </a:rPr>
              <a:t>2024-		President of the Croatian Evaluation Society</a:t>
            </a:r>
            <a:endParaRPr/>
          </a:p>
          <a:p>
            <a:pPr indent="0" lvl="0" marL="171450" rtl="0" algn="l">
              <a:spcBef>
                <a:spcPts val="600"/>
              </a:spcBef>
              <a:spcAft>
                <a:spcPts val="0"/>
              </a:spcAft>
              <a:buClr>
                <a:srgbClr val="222222"/>
              </a:buClr>
              <a:buSzPts val="3000"/>
              <a:buNone/>
            </a:pPr>
            <a:r>
              <a:rPr lang="en-US" sz="3000">
                <a:solidFill>
                  <a:srgbClr val="222222"/>
                </a:solidFill>
                <a:highlight>
                  <a:srgbClr val="FFFFFF"/>
                </a:highlight>
                <a:latin typeface="Calibri"/>
                <a:ea typeface="Calibri"/>
                <a:cs typeface="Calibri"/>
                <a:sym typeface="Calibri"/>
              </a:rPr>
              <a:t>2018-	 	Director &amp; consultant, Euro ekspertiza, Zagreb</a:t>
            </a:r>
            <a:endParaRPr sz="3000">
              <a:solidFill>
                <a:srgbClr val="222222"/>
              </a:solidFill>
              <a:highlight>
                <a:srgbClr val="FFFFFF"/>
              </a:highlight>
              <a:latin typeface="Calibri"/>
              <a:ea typeface="Calibri"/>
              <a:cs typeface="Calibri"/>
              <a:sym typeface="Calibri"/>
            </a:endParaRPr>
          </a:p>
          <a:p>
            <a:pPr indent="0" lvl="0" marL="171450" rtl="0" algn="l">
              <a:spcBef>
                <a:spcPts val="600"/>
              </a:spcBef>
              <a:spcAft>
                <a:spcPts val="0"/>
              </a:spcAft>
              <a:buClr>
                <a:srgbClr val="222222"/>
              </a:buClr>
              <a:buSzPts val="3000"/>
              <a:buNone/>
            </a:pPr>
            <a:r>
              <a:rPr lang="en-US" sz="3000">
                <a:solidFill>
                  <a:srgbClr val="222222"/>
                </a:solidFill>
                <a:highlight>
                  <a:srgbClr val="FFFFFF"/>
                </a:highlight>
                <a:latin typeface="Calibri"/>
                <a:ea typeface="Calibri"/>
                <a:cs typeface="Calibri"/>
                <a:sym typeface="Calibri"/>
              </a:rPr>
              <a:t>2015 -		EU Evaluation Helpdesk, Croatian contact</a:t>
            </a:r>
            <a:endParaRPr sz="3000">
              <a:solidFill>
                <a:srgbClr val="222222"/>
              </a:solidFill>
              <a:highlight>
                <a:srgbClr val="FFFFFF"/>
              </a:highlight>
              <a:latin typeface="Calibri"/>
              <a:ea typeface="Calibri"/>
              <a:cs typeface="Calibri"/>
              <a:sym typeface="Calibri"/>
            </a:endParaRPr>
          </a:p>
          <a:p>
            <a:pPr indent="0" lvl="0" marL="171450" rtl="0" algn="l">
              <a:spcBef>
                <a:spcPts val="600"/>
              </a:spcBef>
              <a:spcAft>
                <a:spcPts val="0"/>
              </a:spcAft>
              <a:buClr>
                <a:srgbClr val="222222"/>
              </a:buClr>
              <a:buSzPts val="3000"/>
              <a:buNone/>
            </a:pPr>
            <a:r>
              <a:rPr lang="en-US" sz="3000">
                <a:solidFill>
                  <a:srgbClr val="222222"/>
                </a:solidFill>
                <a:highlight>
                  <a:srgbClr val="FFFFFF"/>
                </a:highlight>
                <a:latin typeface="Calibri"/>
                <a:ea typeface="Calibri"/>
                <a:cs typeface="Calibri"/>
                <a:sym typeface="Calibri"/>
              </a:rPr>
              <a:t>2015-		Visiting lecturer at Faculty of Political Science, 			University of Zagreb</a:t>
            </a:r>
            <a:endParaRPr sz="3000">
              <a:solidFill>
                <a:srgbClr val="222222"/>
              </a:solidFill>
              <a:highlight>
                <a:srgbClr val="FFFFFF"/>
              </a:highlight>
              <a:latin typeface="Calibri"/>
              <a:ea typeface="Calibri"/>
              <a:cs typeface="Calibri"/>
              <a:sym typeface="Calibri"/>
            </a:endParaRPr>
          </a:p>
          <a:p>
            <a:pPr indent="0" lvl="0" marL="171450" rtl="0" algn="l">
              <a:spcBef>
                <a:spcPts val="600"/>
              </a:spcBef>
              <a:spcAft>
                <a:spcPts val="0"/>
              </a:spcAft>
              <a:buClr>
                <a:srgbClr val="222222"/>
              </a:buClr>
              <a:buSzPts val="3000"/>
              <a:buNone/>
            </a:pPr>
            <a:r>
              <a:rPr lang="en-US" sz="3000">
                <a:solidFill>
                  <a:srgbClr val="222222"/>
                </a:solidFill>
                <a:highlight>
                  <a:srgbClr val="FFFFFF"/>
                </a:highlight>
                <a:latin typeface="Calibri"/>
                <a:ea typeface="Calibri"/>
                <a:cs typeface="Calibri"/>
                <a:sym typeface="Calibri"/>
              </a:rPr>
              <a:t>2001-2018	Researcher in regional policy, Institute of 				Economics, Zagreb</a:t>
            </a:r>
            <a:endParaRPr sz="3000">
              <a:solidFill>
                <a:srgbClr val="222222"/>
              </a:solidFill>
              <a:highlight>
                <a:srgbClr val="FFFFFF"/>
              </a:highlight>
              <a:latin typeface="Calibri"/>
              <a:ea typeface="Calibri"/>
              <a:cs typeface="Calibri"/>
              <a:sym typeface="Calibri"/>
            </a:endParaRPr>
          </a:p>
          <a:p>
            <a:pPr indent="0" lvl="0" marL="171450" rtl="0" algn="l">
              <a:spcBef>
                <a:spcPts val="600"/>
              </a:spcBef>
              <a:spcAft>
                <a:spcPts val="0"/>
              </a:spcAft>
              <a:buClr>
                <a:srgbClr val="222222"/>
              </a:buClr>
              <a:buSzPts val="3000"/>
              <a:buNone/>
            </a:pPr>
            <a:r>
              <a:rPr lang="en-US" sz="3000">
                <a:solidFill>
                  <a:srgbClr val="222222"/>
                </a:solidFill>
                <a:highlight>
                  <a:srgbClr val="FFFFFF"/>
                </a:highlight>
                <a:latin typeface="Calibri"/>
                <a:ea typeface="Calibri"/>
                <a:cs typeface="Calibri"/>
                <a:sym typeface="Calibri"/>
              </a:rPr>
              <a:t>1998-2000	Credit risk manager, BNP-Dresdner Bank</a:t>
            </a:r>
            <a:endParaRPr sz="3000">
              <a:solidFill>
                <a:srgbClr val="222222"/>
              </a:solidFill>
              <a:highlight>
                <a:srgbClr val="FFFFFF"/>
              </a:highlight>
              <a:latin typeface="Calibri"/>
              <a:ea typeface="Calibri"/>
              <a:cs typeface="Calibri"/>
              <a:sym typeface="Calibri"/>
            </a:endParaRPr>
          </a:p>
          <a:p>
            <a:pPr indent="0" lvl="0" marL="171450" rtl="0" algn="l">
              <a:spcBef>
                <a:spcPts val="600"/>
              </a:spcBef>
              <a:spcAft>
                <a:spcPts val="0"/>
              </a:spcAft>
              <a:buClr>
                <a:srgbClr val="222222"/>
              </a:buClr>
              <a:buSzPts val="3000"/>
              <a:buNone/>
            </a:pPr>
            <a:r>
              <a:rPr lang="en-US" sz="3000">
                <a:solidFill>
                  <a:srgbClr val="222222"/>
                </a:solidFill>
                <a:highlight>
                  <a:srgbClr val="FFFFFF"/>
                </a:highlight>
                <a:latin typeface="Calibri"/>
                <a:ea typeface="Calibri"/>
                <a:cs typeface="Calibri"/>
                <a:sym typeface="Calibri"/>
              </a:rPr>
              <a:t>1995-1998 	Civil servant, Macroeconomics Department, 			Croatian Ministry of Finance</a:t>
            </a:r>
            <a:endParaRPr sz="3000">
              <a:solidFill>
                <a:srgbClr val="222222"/>
              </a:solidFill>
              <a:highlight>
                <a:srgbClr val="FFFFFF"/>
              </a:highlight>
              <a:latin typeface="Calibri"/>
              <a:ea typeface="Calibri"/>
              <a:cs typeface="Calibri"/>
              <a:sym typeface="Calibri"/>
            </a:endParaRPr>
          </a:p>
          <a:p>
            <a:pPr indent="0" lvl="0" marL="171450" rtl="0" algn="l">
              <a:spcBef>
                <a:spcPts val="640"/>
              </a:spcBef>
              <a:spcAft>
                <a:spcPts val="0"/>
              </a:spcAft>
              <a:buClr>
                <a:srgbClr val="222222"/>
              </a:buClr>
              <a:buSzPts val="3200"/>
              <a:buNone/>
            </a:pPr>
            <a:r>
              <a:rPr b="1" lang="en-US">
                <a:solidFill>
                  <a:srgbClr val="222222"/>
                </a:solidFill>
                <a:highlight>
                  <a:srgbClr val="FFFFFF"/>
                </a:highlight>
                <a:latin typeface="Calibri"/>
                <a:ea typeface="Calibri"/>
                <a:cs typeface="Calibri"/>
                <a:sym typeface="Calibri"/>
              </a:rPr>
              <a:t>Education:</a:t>
            </a:r>
            <a:endParaRPr/>
          </a:p>
          <a:p>
            <a:pPr indent="-514350" lvl="0" marL="685800" rtl="0" algn="l">
              <a:spcBef>
                <a:spcPts val="600"/>
              </a:spcBef>
              <a:spcAft>
                <a:spcPts val="0"/>
              </a:spcAft>
              <a:buClr>
                <a:srgbClr val="222222"/>
              </a:buClr>
              <a:buSzPts val="3000"/>
              <a:buAutoNum type="arabicPlain" startAt="2005"/>
            </a:pPr>
            <a:r>
              <a:rPr lang="en-US" sz="3000">
                <a:solidFill>
                  <a:srgbClr val="222222"/>
                </a:solidFill>
                <a:highlight>
                  <a:srgbClr val="FFFFFF"/>
                </a:highlight>
                <a:latin typeface="Calibri"/>
                <a:ea typeface="Calibri"/>
                <a:cs typeface="Calibri"/>
                <a:sym typeface="Calibri"/>
              </a:rPr>
              <a:t> 	PhD (Regional development), University of Split &amp;</a:t>
            </a:r>
            <a:endParaRPr/>
          </a:p>
          <a:p>
            <a:pPr indent="0" lvl="0" marL="171450" rtl="0" algn="l">
              <a:spcBef>
                <a:spcPts val="600"/>
              </a:spcBef>
              <a:spcAft>
                <a:spcPts val="0"/>
              </a:spcAft>
              <a:buClr>
                <a:srgbClr val="222222"/>
              </a:buClr>
              <a:buSzPts val="3000"/>
              <a:buNone/>
            </a:pPr>
            <a:r>
              <a:rPr lang="en-US" sz="3000">
                <a:solidFill>
                  <a:srgbClr val="222222"/>
                </a:solidFill>
                <a:highlight>
                  <a:srgbClr val="FFFFFF"/>
                </a:highlight>
                <a:latin typeface="Calibri"/>
                <a:ea typeface="Calibri"/>
                <a:cs typeface="Calibri"/>
                <a:sym typeface="Calibri"/>
              </a:rPr>
              <a:t>		PhD module in European Regional planning, 			University of Lille (2002)</a:t>
            </a:r>
            <a:endParaRPr sz="3000">
              <a:solidFill>
                <a:srgbClr val="222222"/>
              </a:solidFill>
              <a:highlight>
                <a:srgbClr val="FFFFFF"/>
              </a:highlight>
              <a:latin typeface="Calibri"/>
              <a:ea typeface="Calibri"/>
              <a:cs typeface="Calibri"/>
              <a:sym typeface="Calibri"/>
            </a:endParaRPr>
          </a:p>
          <a:p>
            <a:pPr indent="0" lvl="0" marL="171450" rtl="0" algn="l">
              <a:spcBef>
                <a:spcPts val="600"/>
              </a:spcBef>
              <a:spcAft>
                <a:spcPts val="0"/>
              </a:spcAft>
              <a:buClr>
                <a:srgbClr val="222222"/>
              </a:buClr>
              <a:buSzPts val="3000"/>
              <a:buNone/>
            </a:pPr>
            <a:r>
              <a:rPr lang="en-US" sz="3000">
                <a:solidFill>
                  <a:srgbClr val="222222"/>
                </a:solidFill>
                <a:highlight>
                  <a:srgbClr val="FFFFFF"/>
                </a:highlight>
                <a:latin typeface="Calibri"/>
                <a:ea typeface="Calibri"/>
                <a:cs typeface="Calibri"/>
                <a:sym typeface="Calibri"/>
              </a:rPr>
              <a:t>1998 	MSc (International trade), University of Zagreb</a:t>
            </a:r>
            <a:endParaRPr sz="3000">
              <a:solidFill>
                <a:srgbClr val="222222"/>
              </a:solidFill>
              <a:highlight>
                <a:srgbClr val="FFFFFF"/>
              </a:highlight>
              <a:latin typeface="Calibri"/>
              <a:ea typeface="Calibri"/>
              <a:cs typeface="Calibri"/>
              <a:sym typeface="Calibri"/>
            </a:endParaRPr>
          </a:p>
          <a:p>
            <a:pPr indent="0" lvl="0" marL="171450" rtl="0" algn="l">
              <a:spcBef>
                <a:spcPts val="600"/>
              </a:spcBef>
              <a:spcAft>
                <a:spcPts val="0"/>
              </a:spcAft>
              <a:buClr>
                <a:srgbClr val="222222"/>
              </a:buClr>
              <a:buSzPts val="3000"/>
              <a:buNone/>
            </a:pPr>
            <a:r>
              <a:rPr lang="en-US" sz="3000">
                <a:solidFill>
                  <a:srgbClr val="222222"/>
                </a:solidFill>
                <a:highlight>
                  <a:srgbClr val="FFFFFF"/>
                </a:highlight>
                <a:latin typeface="Calibri"/>
                <a:ea typeface="Calibri"/>
                <a:cs typeface="Calibri"/>
                <a:sym typeface="Calibri"/>
              </a:rPr>
              <a:t>1995 	BSc (Finance), University of Zagreb</a:t>
            </a:r>
            <a:endParaRPr sz="3000">
              <a:solidFill>
                <a:srgbClr val="222222"/>
              </a:solidFill>
              <a:highlight>
                <a:srgbClr val="FFFFFF"/>
              </a:highlight>
              <a:latin typeface="Calibri"/>
              <a:ea typeface="Calibri"/>
              <a:cs typeface="Calibri"/>
              <a:sym typeface="Calibri"/>
            </a:endParaRPr>
          </a:p>
        </p:txBody>
      </p:sp>
      <p:pic>
        <p:nvPicPr>
          <p:cNvPr id="132" name="Google Shape;132;p3"/>
          <p:cNvPicPr preferRelativeResize="0"/>
          <p:nvPr/>
        </p:nvPicPr>
        <p:blipFill rotWithShape="1">
          <a:blip r:embed="rId3">
            <a:alphaModFix/>
          </a:blip>
          <a:srcRect b="60798" l="32820" r="14231" t="35783"/>
          <a:stretch/>
        </p:blipFill>
        <p:spPr>
          <a:xfrm>
            <a:off x="43244" y="9809922"/>
            <a:ext cx="18240185" cy="487269"/>
          </a:xfrm>
          <a:prstGeom prst="rect">
            <a:avLst/>
          </a:prstGeom>
          <a:noFill/>
          <a:ln>
            <a:noFill/>
          </a:ln>
        </p:spPr>
      </p:pic>
      <p:sp>
        <p:nvSpPr>
          <p:cNvPr id="133" name="Google Shape;133;p3"/>
          <p:cNvSpPr txBox="1"/>
          <p:nvPr/>
        </p:nvSpPr>
        <p:spPr>
          <a:xfrm>
            <a:off x="789434" y="6644307"/>
            <a:ext cx="5971402" cy="289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Expertise: </a:t>
            </a:r>
            <a:endParaRPr/>
          </a:p>
          <a:p>
            <a:pPr indent="-428625" lvl="0" marL="428625" marR="0" rtl="0" algn="l">
              <a:spcBef>
                <a:spcPts val="0"/>
              </a:spcBef>
              <a:spcAft>
                <a:spcPts val="0"/>
              </a:spcAft>
              <a:buClr>
                <a:schemeClr val="dk1"/>
              </a:buClr>
              <a:buSzPts val="3000"/>
              <a:buFont typeface="Arial"/>
              <a:buChar char="•"/>
            </a:pPr>
            <a:r>
              <a:rPr lang="en-US" sz="3000">
                <a:solidFill>
                  <a:schemeClr val="dk1"/>
                </a:solidFill>
                <a:latin typeface="Calibri"/>
                <a:ea typeface="Calibri"/>
                <a:cs typeface="Calibri"/>
                <a:sym typeface="Calibri"/>
              </a:rPr>
              <a:t>Evaluation system development and capacity building</a:t>
            </a:r>
            <a:endParaRPr sz="3000">
              <a:solidFill>
                <a:schemeClr val="dk1"/>
              </a:solidFill>
              <a:latin typeface="Calibri"/>
              <a:ea typeface="Calibri"/>
              <a:cs typeface="Calibri"/>
              <a:sym typeface="Calibri"/>
            </a:endParaRPr>
          </a:p>
          <a:p>
            <a:pPr indent="-428625" lvl="0" marL="428625" marR="0" rtl="0" algn="l">
              <a:spcBef>
                <a:spcPts val="0"/>
              </a:spcBef>
              <a:spcAft>
                <a:spcPts val="0"/>
              </a:spcAft>
              <a:buClr>
                <a:schemeClr val="dk1"/>
              </a:buClr>
              <a:buSzPts val="3000"/>
              <a:buFont typeface="Arial"/>
              <a:buChar char="•"/>
            </a:pPr>
            <a:r>
              <a:rPr lang="en-US" sz="3000">
                <a:solidFill>
                  <a:schemeClr val="dk1"/>
                </a:solidFill>
                <a:latin typeface="Calibri"/>
                <a:ea typeface="Calibri"/>
                <a:cs typeface="Calibri"/>
                <a:sym typeface="Calibri"/>
              </a:rPr>
              <a:t>Strategic foresight &amp; planning</a:t>
            </a:r>
            <a:endParaRPr sz="3000">
              <a:solidFill>
                <a:schemeClr val="dk1"/>
              </a:solidFill>
              <a:latin typeface="Calibri"/>
              <a:ea typeface="Calibri"/>
              <a:cs typeface="Calibri"/>
              <a:sym typeface="Calibri"/>
            </a:endParaRPr>
          </a:p>
          <a:p>
            <a:pPr indent="-428625" lvl="0" marL="428625" marR="0" rtl="0" algn="l">
              <a:spcBef>
                <a:spcPts val="0"/>
              </a:spcBef>
              <a:spcAft>
                <a:spcPts val="0"/>
              </a:spcAft>
              <a:buClr>
                <a:schemeClr val="dk1"/>
              </a:buClr>
              <a:buSzPts val="3000"/>
              <a:buFont typeface="Arial"/>
              <a:buChar char="•"/>
            </a:pPr>
            <a:r>
              <a:rPr lang="en-US" sz="3000">
                <a:solidFill>
                  <a:schemeClr val="dk1"/>
                </a:solidFill>
                <a:latin typeface="Calibri"/>
                <a:ea typeface="Calibri"/>
                <a:cs typeface="Calibri"/>
                <a:sym typeface="Calibri"/>
              </a:rPr>
              <a:t>Regional and local development (EU, national, regional, local level)</a:t>
            </a:r>
            <a:endParaRPr/>
          </a:p>
        </p:txBody>
      </p:sp>
      <p:pic>
        <p:nvPicPr>
          <p:cNvPr descr="Slika na kojoj se prikazuje Ljudsko lice, osoba, osmijeh, usna&#10;&#10;Sadržaj generiran uz AI možda nije točan." id="134" name="Google Shape;134;p3"/>
          <p:cNvPicPr preferRelativeResize="0"/>
          <p:nvPr/>
        </p:nvPicPr>
        <p:blipFill rotWithShape="1">
          <a:blip r:embed="rId4">
            <a:alphaModFix/>
          </a:blip>
          <a:srcRect b="0" l="0" r="0" t="0"/>
          <a:stretch/>
        </p:blipFill>
        <p:spPr>
          <a:xfrm>
            <a:off x="1411678" y="1541369"/>
            <a:ext cx="3981713" cy="452264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grpSp>
        <p:nvGrpSpPr>
          <p:cNvPr id="576" name="Google Shape;576;p30"/>
          <p:cNvGrpSpPr/>
          <p:nvPr/>
        </p:nvGrpSpPr>
        <p:grpSpPr>
          <a:xfrm rot="10800000">
            <a:off x="3153655" y="9709431"/>
            <a:ext cx="15134345" cy="624370"/>
            <a:chOff x="0" y="-19050"/>
            <a:chExt cx="6160303" cy="254144"/>
          </a:xfrm>
        </p:grpSpPr>
        <p:sp>
          <p:nvSpPr>
            <p:cNvPr id="577" name="Google Shape;577;p30"/>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30"/>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579" name="Google Shape;579;p30"/>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580" name="Google Shape;580;p30"/>
          <p:cNvSpPr txBox="1"/>
          <p:nvPr/>
        </p:nvSpPr>
        <p:spPr>
          <a:xfrm>
            <a:off x="1371012" y="1714500"/>
            <a:ext cx="15621587" cy="7162799"/>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OECD DAC Evaluation Criteria</a:t>
            </a:r>
            <a:endParaRPr sz="6000">
              <a:solidFill>
                <a:srgbClr val="1D3866"/>
              </a:solidFill>
              <a:latin typeface="Montserrat"/>
              <a:ea typeface="Montserrat"/>
              <a:cs typeface="Montserrat"/>
              <a:sym typeface="Montserrat"/>
            </a:endParaRPr>
          </a:p>
          <a:p>
            <a:pPr indent="0" lvl="0" marL="0" marR="0" rtl="0" algn="just">
              <a:lnSpc>
                <a:spcPct val="110000"/>
              </a:lnSpc>
              <a:spcBef>
                <a:spcPts val="1200"/>
              </a:spcBef>
              <a:spcAft>
                <a:spcPts val="0"/>
              </a:spcAft>
              <a:buNone/>
            </a:pPr>
            <a:r>
              <a:rPr b="1" lang="en-US" sz="3500">
                <a:solidFill>
                  <a:srgbClr val="1D3866"/>
                </a:solidFill>
                <a:latin typeface="Montserrat"/>
                <a:ea typeface="Montserrat"/>
                <a:cs typeface="Montserrat"/>
                <a:sym typeface="Montserrat"/>
              </a:rPr>
              <a:t>Relevance: </a:t>
            </a:r>
            <a:r>
              <a:rPr lang="en-US" sz="3500">
                <a:solidFill>
                  <a:srgbClr val="1D3866"/>
                </a:solidFill>
                <a:latin typeface="Montserrat"/>
                <a:ea typeface="Montserrat"/>
                <a:cs typeface="Montserrat"/>
                <a:sym typeface="Montserrat"/>
              </a:rPr>
              <a:t>This assesses how well the intervention aligns with the needs of the target group, the priorities of the recipient country, and the goals of the donor. Essentially, is the intervention addressing the right problems and for the right people? </a:t>
            </a:r>
            <a:endParaRPr/>
          </a:p>
          <a:p>
            <a:pPr indent="0" lvl="0" marL="0" marR="0" rtl="0" algn="just">
              <a:lnSpc>
                <a:spcPct val="110000"/>
              </a:lnSpc>
              <a:spcBef>
                <a:spcPts val="0"/>
              </a:spcBef>
              <a:spcAft>
                <a:spcPts val="0"/>
              </a:spcAft>
              <a:buNone/>
            </a:pPr>
            <a:r>
              <a:rPr b="1" lang="en-US" sz="3500">
                <a:solidFill>
                  <a:srgbClr val="1D3866"/>
                </a:solidFill>
                <a:latin typeface="Montserrat"/>
                <a:ea typeface="Montserrat"/>
                <a:cs typeface="Montserrat"/>
                <a:sym typeface="Montserrat"/>
              </a:rPr>
              <a:t>Effectiveness: </a:t>
            </a:r>
            <a:r>
              <a:rPr lang="en-US" sz="3500">
                <a:solidFill>
                  <a:srgbClr val="1D3866"/>
                </a:solidFill>
                <a:latin typeface="Montserrat"/>
                <a:ea typeface="Montserrat"/>
                <a:cs typeface="Montserrat"/>
                <a:sym typeface="Montserrat"/>
              </a:rPr>
              <a:t>This measures the extent to which the intervention achieves its intended objectives. It looks at whether the intervention is producing the desired results and whether these results are contributing to the overall development goals. </a:t>
            </a:r>
            <a:endParaRPr/>
          </a:p>
          <a:p>
            <a:pPr indent="0" lvl="0" marL="0" marR="0" rtl="0" algn="just">
              <a:lnSpc>
                <a:spcPct val="110000"/>
              </a:lnSpc>
              <a:spcBef>
                <a:spcPts val="0"/>
              </a:spcBef>
              <a:spcAft>
                <a:spcPts val="0"/>
              </a:spcAft>
              <a:buNone/>
            </a:pPr>
            <a:r>
              <a:rPr b="1" lang="en-US" sz="3500">
                <a:solidFill>
                  <a:srgbClr val="1D3866"/>
                </a:solidFill>
                <a:latin typeface="Montserrat"/>
                <a:ea typeface="Montserrat"/>
                <a:cs typeface="Montserrat"/>
                <a:sym typeface="Montserrat"/>
              </a:rPr>
              <a:t>Efficiency: </a:t>
            </a:r>
            <a:r>
              <a:rPr lang="en-US" sz="3500">
                <a:solidFill>
                  <a:srgbClr val="1D3866"/>
                </a:solidFill>
                <a:latin typeface="Montserrat"/>
                <a:ea typeface="Montserrat"/>
                <a:cs typeface="Montserrat"/>
                <a:sym typeface="Montserrat"/>
              </a:rPr>
              <a:t>This evaluates how economically the intervention converts inputs (resources like funding, time, and personnel) into outputs (results). It asks whether the intervention is using the least costly resources possible to achieve its goals. </a:t>
            </a:r>
            <a:endParaRPr/>
          </a:p>
        </p:txBody>
      </p:sp>
      <p:sp>
        <p:nvSpPr>
          <p:cNvPr id="581" name="Google Shape;581;p30"/>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582" name="Google Shape;582;p30"/>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583" name="Google Shape;583;p30"/>
          <p:cNvGrpSpPr/>
          <p:nvPr/>
        </p:nvGrpSpPr>
        <p:grpSpPr>
          <a:xfrm>
            <a:off x="0" y="0"/>
            <a:ext cx="18417891" cy="1219432"/>
            <a:chOff x="0" y="0"/>
            <a:chExt cx="24557188" cy="1625910"/>
          </a:xfrm>
        </p:grpSpPr>
        <p:grpSp>
          <p:nvGrpSpPr>
            <p:cNvPr id="584" name="Google Shape;584;p30"/>
            <p:cNvGrpSpPr/>
            <p:nvPr/>
          </p:nvGrpSpPr>
          <p:grpSpPr>
            <a:xfrm rot="10800000">
              <a:off x="0" y="0"/>
              <a:ext cx="20179127" cy="1625910"/>
              <a:chOff x="0" y="-19050"/>
              <a:chExt cx="6160303" cy="496359"/>
            </a:xfrm>
          </p:grpSpPr>
          <p:sp>
            <p:nvSpPr>
              <p:cNvPr id="585" name="Google Shape;585;p30"/>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6" name="Google Shape;586;p30"/>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587" name="Google Shape;587;p30"/>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588" name="Google Shape;588;p30"/>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grpSp>
        <p:nvGrpSpPr>
          <p:cNvPr id="593" name="Google Shape;593;p31"/>
          <p:cNvGrpSpPr/>
          <p:nvPr/>
        </p:nvGrpSpPr>
        <p:grpSpPr>
          <a:xfrm rot="10800000">
            <a:off x="3153655" y="9709431"/>
            <a:ext cx="15134345" cy="624370"/>
            <a:chOff x="0" y="-19050"/>
            <a:chExt cx="6160303" cy="254144"/>
          </a:xfrm>
        </p:grpSpPr>
        <p:sp>
          <p:nvSpPr>
            <p:cNvPr id="594" name="Google Shape;594;p31"/>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5" name="Google Shape;595;p31"/>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596" name="Google Shape;596;p31"/>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597" name="Google Shape;597;p31"/>
          <p:cNvSpPr txBox="1"/>
          <p:nvPr/>
        </p:nvSpPr>
        <p:spPr>
          <a:xfrm>
            <a:off x="877660" y="2247778"/>
            <a:ext cx="16951377" cy="650178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OECD DAC Evaluation Criteria</a:t>
            </a:r>
            <a:endParaRPr sz="6000">
              <a:solidFill>
                <a:srgbClr val="1D3866"/>
              </a:solidFill>
              <a:latin typeface="Montserrat"/>
              <a:ea typeface="Montserrat"/>
              <a:cs typeface="Montserrat"/>
              <a:sym typeface="Montserrat"/>
            </a:endParaRPr>
          </a:p>
          <a:p>
            <a:pPr indent="0" lvl="0" marL="0" marR="0" rtl="0" algn="just">
              <a:lnSpc>
                <a:spcPct val="110000"/>
              </a:lnSpc>
              <a:spcBef>
                <a:spcPts val="1200"/>
              </a:spcBef>
              <a:spcAft>
                <a:spcPts val="0"/>
              </a:spcAft>
              <a:buNone/>
            </a:pPr>
            <a:r>
              <a:rPr b="1" lang="en-US" sz="3500">
                <a:solidFill>
                  <a:srgbClr val="1D3866"/>
                </a:solidFill>
                <a:latin typeface="Montserrat"/>
                <a:ea typeface="Montserrat"/>
                <a:cs typeface="Montserrat"/>
                <a:sym typeface="Montserrat"/>
              </a:rPr>
              <a:t>Impact: </a:t>
            </a:r>
            <a:r>
              <a:rPr lang="en-US" sz="3500">
                <a:solidFill>
                  <a:srgbClr val="1D3866"/>
                </a:solidFill>
                <a:latin typeface="Montserrat"/>
                <a:ea typeface="Montserrat"/>
                <a:cs typeface="Montserrat"/>
                <a:sym typeface="Montserrat"/>
              </a:rPr>
              <a:t>This examines the positive and negative changes, both intended and unintended, that result from the intervention. It looks at the broader, longer-term effects on individuals, communities, and systems. </a:t>
            </a:r>
            <a:endParaRPr/>
          </a:p>
          <a:p>
            <a:pPr indent="0" lvl="0" marL="0" marR="0" rtl="0" algn="just">
              <a:lnSpc>
                <a:spcPct val="110000"/>
              </a:lnSpc>
              <a:spcBef>
                <a:spcPts val="0"/>
              </a:spcBef>
              <a:spcAft>
                <a:spcPts val="0"/>
              </a:spcAft>
              <a:buNone/>
            </a:pPr>
            <a:r>
              <a:rPr b="1" lang="en-US" sz="3500">
                <a:solidFill>
                  <a:srgbClr val="1D3866"/>
                </a:solidFill>
                <a:latin typeface="Montserrat"/>
                <a:ea typeface="Montserrat"/>
                <a:cs typeface="Montserrat"/>
                <a:sym typeface="Montserrat"/>
              </a:rPr>
              <a:t>Sustainability: </a:t>
            </a:r>
            <a:r>
              <a:rPr lang="en-US" sz="3500">
                <a:solidFill>
                  <a:srgbClr val="1D3866"/>
                </a:solidFill>
                <a:latin typeface="Montserrat"/>
                <a:ea typeface="Montserrat"/>
                <a:cs typeface="Montserrat"/>
                <a:sym typeface="Montserrat"/>
              </a:rPr>
              <a:t>This assesses whether the benefits of the intervention are likely to continue after the intervention is completed and funding is withdrawn. It considers financial, institutional, and environmental factors that could affect the long-term viability of the intervention's results. </a:t>
            </a:r>
            <a:endParaRPr/>
          </a:p>
          <a:p>
            <a:pPr indent="0" lvl="0" marL="0" marR="0" rtl="0" algn="just">
              <a:lnSpc>
                <a:spcPct val="110000"/>
              </a:lnSpc>
              <a:spcBef>
                <a:spcPts val="0"/>
              </a:spcBef>
              <a:spcAft>
                <a:spcPts val="0"/>
              </a:spcAft>
              <a:buNone/>
            </a:pPr>
            <a:r>
              <a:rPr b="1" lang="en-US" sz="3500">
                <a:solidFill>
                  <a:srgbClr val="1D3866"/>
                </a:solidFill>
                <a:latin typeface="Montserrat"/>
                <a:ea typeface="Montserrat"/>
                <a:cs typeface="Montserrat"/>
                <a:sym typeface="Montserrat"/>
              </a:rPr>
              <a:t>Coherence: </a:t>
            </a:r>
            <a:r>
              <a:rPr lang="en-US" sz="3500">
                <a:solidFill>
                  <a:srgbClr val="1D3866"/>
                </a:solidFill>
                <a:latin typeface="Montserrat"/>
                <a:ea typeface="Montserrat"/>
                <a:cs typeface="Montserrat"/>
                <a:sym typeface="Montserrat"/>
              </a:rPr>
              <a:t>This criterion examines how well the intervention aligns with other interventions and policies, both within and outside the development sector. It looks for synergies, complementarities, and potential conflicts with other initiatives. </a:t>
            </a:r>
            <a:endParaRPr/>
          </a:p>
        </p:txBody>
      </p:sp>
      <p:sp>
        <p:nvSpPr>
          <p:cNvPr id="598" name="Google Shape;598;p31"/>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599" name="Google Shape;599;p31"/>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600" name="Google Shape;600;p31"/>
          <p:cNvGrpSpPr/>
          <p:nvPr/>
        </p:nvGrpSpPr>
        <p:grpSpPr>
          <a:xfrm>
            <a:off x="0" y="0"/>
            <a:ext cx="18417891" cy="1219432"/>
            <a:chOff x="0" y="0"/>
            <a:chExt cx="24557188" cy="1625910"/>
          </a:xfrm>
        </p:grpSpPr>
        <p:grpSp>
          <p:nvGrpSpPr>
            <p:cNvPr id="601" name="Google Shape;601;p31"/>
            <p:cNvGrpSpPr/>
            <p:nvPr/>
          </p:nvGrpSpPr>
          <p:grpSpPr>
            <a:xfrm rot="10800000">
              <a:off x="0" y="0"/>
              <a:ext cx="20179127" cy="1625910"/>
              <a:chOff x="0" y="-19050"/>
              <a:chExt cx="6160303" cy="496359"/>
            </a:xfrm>
          </p:grpSpPr>
          <p:sp>
            <p:nvSpPr>
              <p:cNvPr id="602" name="Google Shape;602;p31"/>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3" name="Google Shape;603;p31"/>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604" name="Google Shape;604;p31"/>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605" name="Google Shape;605;p31"/>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grpSp>
        <p:nvGrpSpPr>
          <p:cNvPr id="610" name="Google Shape;610;p32"/>
          <p:cNvGrpSpPr/>
          <p:nvPr/>
        </p:nvGrpSpPr>
        <p:grpSpPr>
          <a:xfrm rot="10800000">
            <a:off x="3153655" y="9709431"/>
            <a:ext cx="15134345" cy="624370"/>
            <a:chOff x="0" y="-19050"/>
            <a:chExt cx="6160303" cy="254144"/>
          </a:xfrm>
        </p:grpSpPr>
        <p:sp>
          <p:nvSpPr>
            <p:cNvPr id="611" name="Google Shape;611;p32"/>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2" name="Google Shape;612;p32"/>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613" name="Google Shape;613;p32"/>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614" name="Google Shape;614;p32"/>
          <p:cNvSpPr txBox="1"/>
          <p:nvPr/>
        </p:nvSpPr>
        <p:spPr>
          <a:xfrm>
            <a:off x="1511882" y="3513571"/>
            <a:ext cx="16230600" cy="3193182"/>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6000">
                <a:solidFill>
                  <a:srgbClr val="1D3866"/>
                </a:solidFill>
                <a:latin typeface="Montserrat"/>
                <a:ea typeface="Montserrat"/>
                <a:cs typeface="Montserrat"/>
                <a:sym typeface="Montserrat"/>
              </a:rPr>
              <a:t>Session 2 Theory-based evaluation &amp; Theory of Change: </a:t>
            </a:r>
            <a:r>
              <a:rPr b="1" i="1" lang="en-US" sz="6000">
                <a:solidFill>
                  <a:srgbClr val="1D3866"/>
                </a:solidFill>
                <a:latin typeface="Montserrat"/>
                <a:ea typeface="Montserrat"/>
                <a:cs typeface="Montserrat"/>
                <a:sym typeface="Montserrat"/>
              </a:rPr>
              <a:t>Realist evaluation - example of the EU Youth Policy</a:t>
            </a:r>
            <a:endParaRPr b="1" i="1" sz="6000">
              <a:solidFill>
                <a:srgbClr val="1D3866"/>
              </a:solidFill>
              <a:latin typeface="Montserrat"/>
              <a:ea typeface="Montserrat"/>
              <a:cs typeface="Montserrat"/>
              <a:sym typeface="Montserrat"/>
            </a:endParaRPr>
          </a:p>
          <a:p>
            <a:pPr indent="0" lvl="0" marL="0" marR="0" rtl="0" algn="just">
              <a:lnSpc>
                <a:spcPct val="106944"/>
              </a:lnSpc>
              <a:spcBef>
                <a:spcPts val="1200"/>
              </a:spcBef>
              <a:spcAft>
                <a:spcPts val="0"/>
              </a:spcAft>
              <a:buNone/>
            </a:pPr>
            <a:r>
              <a:t/>
            </a:r>
            <a:endParaRPr b="1" sz="3600">
              <a:solidFill>
                <a:srgbClr val="1D3866"/>
              </a:solidFill>
              <a:latin typeface="Montserrat"/>
              <a:ea typeface="Montserrat"/>
              <a:cs typeface="Montserrat"/>
              <a:sym typeface="Montserrat"/>
            </a:endParaRPr>
          </a:p>
        </p:txBody>
      </p:sp>
      <p:sp>
        <p:nvSpPr>
          <p:cNvPr id="615" name="Google Shape;615;p32"/>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616" name="Google Shape;616;p32"/>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617" name="Google Shape;617;p32"/>
          <p:cNvGrpSpPr/>
          <p:nvPr/>
        </p:nvGrpSpPr>
        <p:grpSpPr>
          <a:xfrm>
            <a:off x="0" y="0"/>
            <a:ext cx="18417891" cy="1219432"/>
            <a:chOff x="0" y="0"/>
            <a:chExt cx="24557188" cy="1625910"/>
          </a:xfrm>
        </p:grpSpPr>
        <p:grpSp>
          <p:nvGrpSpPr>
            <p:cNvPr id="618" name="Google Shape;618;p32"/>
            <p:cNvGrpSpPr/>
            <p:nvPr/>
          </p:nvGrpSpPr>
          <p:grpSpPr>
            <a:xfrm rot="10800000">
              <a:off x="0" y="0"/>
              <a:ext cx="20179127" cy="1625910"/>
              <a:chOff x="0" y="-19050"/>
              <a:chExt cx="6160303" cy="496359"/>
            </a:xfrm>
          </p:grpSpPr>
          <p:sp>
            <p:nvSpPr>
              <p:cNvPr id="619" name="Google Shape;619;p32"/>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0" name="Google Shape;620;p32"/>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621" name="Google Shape;621;p32"/>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622" name="Google Shape;622;p32"/>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grpSp>
        <p:nvGrpSpPr>
          <p:cNvPr id="627" name="Google Shape;627;p33"/>
          <p:cNvGrpSpPr/>
          <p:nvPr/>
        </p:nvGrpSpPr>
        <p:grpSpPr>
          <a:xfrm rot="10800000">
            <a:off x="3153655" y="9709431"/>
            <a:ext cx="15134345" cy="624370"/>
            <a:chOff x="0" y="-19050"/>
            <a:chExt cx="6160303" cy="254144"/>
          </a:xfrm>
        </p:grpSpPr>
        <p:sp>
          <p:nvSpPr>
            <p:cNvPr id="628" name="Google Shape;628;p33"/>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9" name="Google Shape;629;p33"/>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630" name="Google Shape;630;p33"/>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631" name="Google Shape;631;p33"/>
          <p:cNvSpPr txBox="1"/>
          <p:nvPr/>
        </p:nvSpPr>
        <p:spPr>
          <a:xfrm>
            <a:off x="914400" y="1660180"/>
            <a:ext cx="16192500" cy="7502054"/>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Key Principles of Realist Evaluation </a:t>
            </a:r>
            <a:endParaRPr sz="6000">
              <a:solidFill>
                <a:srgbClr val="1D3866"/>
              </a:solidFill>
              <a:latin typeface="Montserrat"/>
              <a:ea typeface="Montserrat"/>
              <a:cs typeface="Montserrat"/>
              <a:sym typeface="Montserrat"/>
            </a:endParaRPr>
          </a:p>
          <a:p>
            <a:pPr indent="-514350" lvl="0" marL="514350" marR="0" rtl="0" algn="just">
              <a:lnSpc>
                <a:spcPct val="110000"/>
              </a:lnSpc>
              <a:spcBef>
                <a:spcPts val="1200"/>
              </a:spcBef>
              <a:spcAft>
                <a:spcPts val="0"/>
              </a:spcAft>
              <a:buClr>
                <a:srgbClr val="1D3866"/>
              </a:buClr>
              <a:buSzPts val="3500"/>
              <a:buFont typeface="Calibri"/>
              <a:buAutoNum type="arabicPeriod"/>
            </a:pPr>
            <a:r>
              <a:rPr b="1" lang="en-US" sz="3500">
                <a:solidFill>
                  <a:srgbClr val="1D3866"/>
                </a:solidFill>
                <a:latin typeface="Montserrat"/>
                <a:ea typeface="Montserrat"/>
                <a:cs typeface="Montserrat"/>
                <a:sym typeface="Montserrat"/>
              </a:rPr>
              <a:t>Programs work differently in different contexts: </a:t>
            </a:r>
            <a:r>
              <a:rPr lang="en-US" sz="3500">
                <a:solidFill>
                  <a:srgbClr val="1D3866"/>
                </a:solidFill>
                <a:latin typeface="Montserrat"/>
                <a:ea typeface="Montserrat"/>
                <a:cs typeface="Montserrat"/>
                <a:sym typeface="Montserrat"/>
              </a:rPr>
              <a:t>Realist evaluation assumes that outcomes are not just produced by programs themselves, but by the interaction between context (C), mechanism (M), and outcome (O)—often called CMO configurations.</a:t>
            </a:r>
            <a:endParaRPr sz="3500">
              <a:solidFill>
                <a:srgbClr val="1D3866"/>
              </a:solidFill>
              <a:latin typeface="Montserrat"/>
              <a:ea typeface="Montserrat"/>
              <a:cs typeface="Montserrat"/>
              <a:sym typeface="Montserrat"/>
            </a:endParaRPr>
          </a:p>
          <a:p>
            <a:pPr indent="-514350" lvl="0" marL="514350" marR="0" rtl="0" algn="just">
              <a:lnSpc>
                <a:spcPct val="110000"/>
              </a:lnSpc>
              <a:spcBef>
                <a:spcPts val="0"/>
              </a:spcBef>
              <a:spcAft>
                <a:spcPts val="0"/>
              </a:spcAft>
              <a:buClr>
                <a:srgbClr val="1D3866"/>
              </a:buClr>
              <a:buSzPts val="3500"/>
              <a:buFont typeface="Calibri"/>
              <a:buAutoNum type="arabicPeriod"/>
            </a:pPr>
            <a:r>
              <a:rPr b="1" lang="en-US" sz="3500">
                <a:solidFill>
                  <a:srgbClr val="1D3866"/>
                </a:solidFill>
                <a:latin typeface="Montserrat"/>
                <a:ea typeface="Montserrat"/>
                <a:cs typeface="Montserrat"/>
                <a:sym typeface="Montserrat"/>
              </a:rPr>
              <a:t>Mechanisms are not the same as activities: </a:t>
            </a:r>
            <a:r>
              <a:rPr lang="en-US" sz="3500">
                <a:solidFill>
                  <a:srgbClr val="1D3866"/>
                </a:solidFill>
                <a:latin typeface="Montserrat"/>
                <a:ea typeface="Montserrat"/>
                <a:cs typeface="Montserrat"/>
                <a:sym typeface="Montserrat"/>
              </a:rPr>
              <a:t>A mechanism is the underlying reasoning or response of participants to the resources or opportunities a program offers. For example, a training session (activity) might work because it triggers confidence or motivation (mechanism).</a:t>
            </a:r>
            <a:endParaRPr sz="3500">
              <a:solidFill>
                <a:srgbClr val="1D3866"/>
              </a:solidFill>
              <a:latin typeface="Montserrat"/>
              <a:ea typeface="Montserrat"/>
              <a:cs typeface="Montserrat"/>
              <a:sym typeface="Montserrat"/>
            </a:endParaRPr>
          </a:p>
          <a:p>
            <a:pPr indent="-514350" lvl="0" marL="514350" marR="0" rtl="0" algn="just">
              <a:lnSpc>
                <a:spcPct val="110000"/>
              </a:lnSpc>
              <a:spcBef>
                <a:spcPts val="0"/>
              </a:spcBef>
              <a:spcAft>
                <a:spcPts val="0"/>
              </a:spcAft>
              <a:buClr>
                <a:srgbClr val="1D3866"/>
              </a:buClr>
              <a:buSzPts val="3500"/>
              <a:buFont typeface="Calibri"/>
              <a:buAutoNum type="arabicPeriod"/>
            </a:pPr>
            <a:r>
              <a:rPr b="1" lang="en-US" sz="3500">
                <a:solidFill>
                  <a:srgbClr val="1D3866"/>
                </a:solidFill>
                <a:latin typeface="Montserrat"/>
                <a:ea typeface="Montserrat"/>
                <a:cs typeface="Montserrat"/>
                <a:sym typeface="Montserrat"/>
              </a:rPr>
              <a:t>Focus on causation: </a:t>
            </a:r>
            <a:r>
              <a:rPr lang="en-US" sz="3500">
                <a:solidFill>
                  <a:srgbClr val="1D3866"/>
                </a:solidFill>
                <a:latin typeface="Montserrat"/>
                <a:ea typeface="Montserrat"/>
                <a:cs typeface="Montserrat"/>
                <a:sym typeface="Montserrat"/>
              </a:rPr>
              <a:t>Instead of asking only "Did it work?", realist evaluators ask </a:t>
            </a:r>
            <a:r>
              <a:rPr b="1" i="1" lang="en-US" sz="3500">
                <a:solidFill>
                  <a:srgbClr val="1D3866"/>
                </a:solidFill>
                <a:latin typeface="Montserrat"/>
                <a:ea typeface="Montserrat"/>
                <a:cs typeface="Montserrat"/>
                <a:sym typeface="Montserrat"/>
              </a:rPr>
              <a:t>how and why something worked </a:t>
            </a:r>
            <a:r>
              <a:rPr lang="en-US" sz="3500">
                <a:solidFill>
                  <a:srgbClr val="1D3866"/>
                </a:solidFill>
                <a:latin typeface="Montserrat"/>
                <a:ea typeface="Montserrat"/>
                <a:cs typeface="Montserrat"/>
                <a:sym typeface="Montserrat"/>
              </a:rPr>
              <a:t>(or didn’t), considering the interplay of context and mechanisms.</a:t>
            </a:r>
            <a:endParaRPr/>
          </a:p>
          <a:p>
            <a:pPr indent="0" lvl="0" marL="0" marR="0" rtl="0" algn="just">
              <a:lnSpc>
                <a:spcPct val="110000"/>
              </a:lnSpc>
              <a:spcBef>
                <a:spcPts val="0"/>
              </a:spcBef>
              <a:spcAft>
                <a:spcPts val="0"/>
              </a:spcAft>
              <a:buNone/>
            </a:pPr>
            <a:r>
              <a:t/>
            </a:r>
            <a:endParaRPr sz="3500">
              <a:solidFill>
                <a:srgbClr val="1D3866"/>
              </a:solidFill>
              <a:latin typeface="Montserrat"/>
              <a:ea typeface="Montserrat"/>
              <a:cs typeface="Montserrat"/>
              <a:sym typeface="Montserrat"/>
            </a:endParaRPr>
          </a:p>
        </p:txBody>
      </p:sp>
      <p:sp>
        <p:nvSpPr>
          <p:cNvPr id="632" name="Google Shape;632;p33"/>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633" name="Google Shape;633;p33"/>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634" name="Google Shape;634;p33"/>
          <p:cNvGrpSpPr/>
          <p:nvPr/>
        </p:nvGrpSpPr>
        <p:grpSpPr>
          <a:xfrm>
            <a:off x="0" y="0"/>
            <a:ext cx="18417891" cy="1219432"/>
            <a:chOff x="0" y="0"/>
            <a:chExt cx="24557188" cy="1625910"/>
          </a:xfrm>
        </p:grpSpPr>
        <p:grpSp>
          <p:nvGrpSpPr>
            <p:cNvPr id="635" name="Google Shape;635;p33"/>
            <p:cNvGrpSpPr/>
            <p:nvPr/>
          </p:nvGrpSpPr>
          <p:grpSpPr>
            <a:xfrm rot="10800000">
              <a:off x="0" y="0"/>
              <a:ext cx="20179127" cy="1625910"/>
              <a:chOff x="0" y="-19050"/>
              <a:chExt cx="6160303" cy="496359"/>
            </a:xfrm>
          </p:grpSpPr>
          <p:sp>
            <p:nvSpPr>
              <p:cNvPr id="636" name="Google Shape;636;p33"/>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7" name="Google Shape;637;p33"/>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638" name="Google Shape;638;p33"/>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639" name="Google Shape;639;p33"/>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grpSp>
        <p:nvGrpSpPr>
          <p:cNvPr id="644" name="Google Shape;644;p34"/>
          <p:cNvGrpSpPr/>
          <p:nvPr/>
        </p:nvGrpSpPr>
        <p:grpSpPr>
          <a:xfrm rot="10800000">
            <a:off x="3153655" y="9709431"/>
            <a:ext cx="15134345" cy="624370"/>
            <a:chOff x="0" y="-19050"/>
            <a:chExt cx="6160303" cy="254144"/>
          </a:xfrm>
        </p:grpSpPr>
        <p:sp>
          <p:nvSpPr>
            <p:cNvPr id="645" name="Google Shape;645;p34"/>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6" name="Google Shape;646;p34"/>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647" name="Google Shape;647;p34"/>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648" name="Google Shape;648;p34"/>
          <p:cNvSpPr txBox="1"/>
          <p:nvPr/>
        </p:nvSpPr>
        <p:spPr>
          <a:xfrm>
            <a:off x="1028700" y="2057400"/>
            <a:ext cx="16344900" cy="5785623"/>
          </a:xfrm>
          <a:prstGeom prst="rect">
            <a:avLst/>
          </a:prstGeom>
          <a:noFill/>
          <a:ln>
            <a:noFill/>
          </a:ln>
        </p:spPr>
        <p:txBody>
          <a:bodyPr anchorCtr="0" anchor="t" bIns="0" lIns="0" spcFirstLastPara="1" rIns="0" wrap="square" tIns="0">
            <a:spAutoFit/>
          </a:bodyPr>
          <a:lstStyle/>
          <a:p>
            <a:pPr indent="0" lvl="0" marL="0" marR="0" rtl="0" algn="l">
              <a:lnSpc>
                <a:spcPct val="122222"/>
              </a:lnSpc>
              <a:spcBef>
                <a:spcPts val="0"/>
              </a:spcBef>
              <a:spcAft>
                <a:spcPts val="0"/>
              </a:spcAft>
              <a:buNone/>
            </a:pPr>
            <a:r>
              <a:rPr lang="en-US" sz="5400">
                <a:solidFill>
                  <a:srgbClr val="1D3866"/>
                </a:solidFill>
                <a:latin typeface="Montserrat"/>
                <a:ea typeface="Montserrat"/>
                <a:cs typeface="Montserrat"/>
                <a:sym typeface="Montserrat"/>
              </a:rPr>
              <a:t>Steps in a Realist Evaluation</a:t>
            </a:r>
            <a:endParaRPr/>
          </a:p>
          <a:p>
            <a:pPr indent="-514350" lvl="0" marL="514350" marR="0" rtl="0" algn="just">
              <a:lnSpc>
                <a:spcPct val="120312"/>
              </a:lnSpc>
              <a:spcBef>
                <a:spcPts val="1200"/>
              </a:spcBef>
              <a:spcAft>
                <a:spcPts val="0"/>
              </a:spcAft>
              <a:buClr>
                <a:srgbClr val="1D3866"/>
              </a:buClr>
              <a:buSzPts val="3200"/>
              <a:buFont typeface="Calibri"/>
              <a:buAutoNum type="arabicPeriod"/>
            </a:pPr>
            <a:r>
              <a:rPr b="1" lang="en-US" sz="3200">
                <a:solidFill>
                  <a:srgbClr val="1D3866"/>
                </a:solidFill>
                <a:latin typeface="Montserrat"/>
                <a:ea typeface="Montserrat"/>
                <a:cs typeface="Montserrat"/>
                <a:sym typeface="Montserrat"/>
              </a:rPr>
              <a:t>Clarify the program theory: </a:t>
            </a:r>
            <a:r>
              <a:rPr lang="en-US" sz="3200">
                <a:solidFill>
                  <a:srgbClr val="1D3866"/>
                </a:solidFill>
                <a:latin typeface="Montserrat"/>
                <a:ea typeface="Montserrat"/>
                <a:cs typeface="Montserrat"/>
                <a:sym typeface="Montserrat"/>
              </a:rPr>
              <a:t>What is the intervention supposed to do, and how? This involves articulating the assumed CMO configurations.</a:t>
            </a:r>
            <a:endParaRPr sz="3200">
              <a:solidFill>
                <a:srgbClr val="1D3866"/>
              </a:solidFill>
              <a:latin typeface="Montserrat"/>
              <a:ea typeface="Montserrat"/>
              <a:cs typeface="Montserrat"/>
              <a:sym typeface="Montserrat"/>
            </a:endParaRPr>
          </a:p>
          <a:p>
            <a:pPr indent="-514350" lvl="0" marL="514350" marR="0" rtl="0" algn="just">
              <a:lnSpc>
                <a:spcPct val="120312"/>
              </a:lnSpc>
              <a:spcBef>
                <a:spcPts val="600"/>
              </a:spcBef>
              <a:spcAft>
                <a:spcPts val="0"/>
              </a:spcAft>
              <a:buClr>
                <a:srgbClr val="1D3866"/>
              </a:buClr>
              <a:buSzPts val="3200"/>
              <a:buFont typeface="Calibri"/>
              <a:buAutoNum type="arabicPeriod"/>
            </a:pPr>
            <a:r>
              <a:rPr b="1" lang="en-US" sz="3200">
                <a:solidFill>
                  <a:srgbClr val="1D3866"/>
                </a:solidFill>
                <a:latin typeface="Montserrat"/>
                <a:ea typeface="Montserrat"/>
                <a:cs typeface="Montserrat"/>
                <a:sym typeface="Montserrat"/>
              </a:rPr>
              <a:t>Design the evaluation: </a:t>
            </a:r>
            <a:r>
              <a:rPr lang="en-US" sz="3200">
                <a:solidFill>
                  <a:srgbClr val="1D3866"/>
                </a:solidFill>
                <a:latin typeface="Montserrat"/>
                <a:ea typeface="Montserrat"/>
                <a:cs typeface="Montserrat"/>
                <a:sym typeface="Montserrat"/>
              </a:rPr>
              <a:t>Choose methods (qualitative, quantitative, or mixed) to test the theory in different contexts.</a:t>
            </a:r>
            <a:endParaRPr sz="3200">
              <a:solidFill>
                <a:srgbClr val="1D3866"/>
              </a:solidFill>
              <a:latin typeface="Montserrat"/>
              <a:ea typeface="Montserrat"/>
              <a:cs typeface="Montserrat"/>
              <a:sym typeface="Montserrat"/>
            </a:endParaRPr>
          </a:p>
          <a:p>
            <a:pPr indent="-514350" lvl="0" marL="514350" marR="0" rtl="0" algn="just">
              <a:lnSpc>
                <a:spcPct val="120312"/>
              </a:lnSpc>
              <a:spcBef>
                <a:spcPts val="600"/>
              </a:spcBef>
              <a:spcAft>
                <a:spcPts val="0"/>
              </a:spcAft>
              <a:buClr>
                <a:srgbClr val="1D3866"/>
              </a:buClr>
              <a:buSzPts val="3200"/>
              <a:buFont typeface="Calibri"/>
              <a:buAutoNum type="arabicPeriod"/>
            </a:pPr>
            <a:r>
              <a:rPr b="1" lang="en-US" sz="3200">
                <a:solidFill>
                  <a:srgbClr val="1D3866"/>
                </a:solidFill>
                <a:latin typeface="Montserrat"/>
                <a:ea typeface="Montserrat"/>
                <a:cs typeface="Montserrat"/>
                <a:sym typeface="Montserrat"/>
              </a:rPr>
              <a:t>Data collection and analysis: </a:t>
            </a:r>
            <a:r>
              <a:rPr lang="en-US" sz="3200">
                <a:solidFill>
                  <a:srgbClr val="1D3866"/>
                </a:solidFill>
                <a:latin typeface="Montserrat"/>
                <a:ea typeface="Montserrat"/>
                <a:cs typeface="Montserrat"/>
                <a:sym typeface="Montserrat"/>
              </a:rPr>
              <a:t>Collect data that helps you understand how mechanisms operate in particular contexts and produce outcomes.</a:t>
            </a:r>
            <a:endParaRPr sz="3200">
              <a:solidFill>
                <a:srgbClr val="1D3866"/>
              </a:solidFill>
              <a:latin typeface="Montserrat"/>
              <a:ea typeface="Montserrat"/>
              <a:cs typeface="Montserrat"/>
              <a:sym typeface="Montserrat"/>
            </a:endParaRPr>
          </a:p>
          <a:p>
            <a:pPr indent="-514350" lvl="0" marL="514350" marR="0" rtl="0" algn="just">
              <a:lnSpc>
                <a:spcPct val="120312"/>
              </a:lnSpc>
              <a:spcBef>
                <a:spcPts val="600"/>
              </a:spcBef>
              <a:spcAft>
                <a:spcPts val="0"/>
              </a:spcAft>
              <a:buClr>
                <a:srgbClr val="1D3866"/>
              </a:buClr>
              <a:buSzPts val="3200"/>
              <a:buFont typeface="Calibri"/>
              <a:buAutoNum type="arabicPeriod"/>
            </a:pPr>
            <a:r>
              <a:rPr b="1" lang="en-US" sz="3200">
                <a:solidFill>
                  <a:srgbClr val="1D3866"/>
                </a:solidFill>
                <a:latin typeface="Montserrat"/>
                <a:ea typeface="Montserrat"/>
                <a:cs typeface="Montserrat"/>
                <a:sym typeface="Montserrat"/>
              </a:rPr>
              <a:t>Refine the theory: </a:t>
            </a:r>
            <a:r>
              <a:rPr lang="en-US" sz="3200">
                <a:solidFill>
                  <a:srgbClr val="1D3866"/>
                </a:solidFill>
                <a:latin typeface="Montserrat"/>
                <a:ea typeface="Montserrat"/>
                <a:cs typeface="Montserrat"/>
                <a:sym typeface="Montserrat"/>
              </a:rPr>
              <a:t>Update your program theory based on what you've learned about what works for whom and in what conditions.</a:t>
            </a:r>
            <a:endParaRPr/>
          </a:p>
          <a:p>
            <a:pPr indent="0" lvl="0" marL="0" marR="0" rtl="0" algn="just">
              <a:lnSpc>
                <a:spcPct val="120312"/>
              </a:lnSpc>
              <a:spcBef>
                <a:spcPts val="600"/>
              </a:spcBef>
              <a:spcAft>
                <a:spcPts val="0"/>
              </a:spcAft>
              <a:buNone/>
            </a:pPr>
            <a:r>
              <a:t/>
            </a:r>
            <a:endParaRPr sz="3200">
              <a:solidFill>
                <a:srgbClr val="1D3866"/>
              </a:solidFill>
              <a:latin typeface="Montserrat"/>
              <a:ea typeface="Montserrat"/>
              <a:cs typeface="Montserrat"/>
              <a:sym typeface="Montserrat"/>
            </a:endParaRPr>
          </a:p>
        </p:txBody>
      </p:sp>
      <p:sp>
        <p:nvSpPr>
          <p:cNvPr id="649" name="Google Shape;649;p34"/>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650" name="Google Shape;650;p34"/>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651" name="Google Shape;651;p34"/>
          <p:cNvGrpSpPr/>
          <p:nvPr/>
        </p:nvGrpSpPr>
        <p:grpSpPr>
          <a:xfrm>
            <a:off x="0" y="0"/>
            <a:ext cx="18417891" cy="1219432"/>
            <a:chOff x="0" y="0"/>
            <a:chExt cx="24557188" cy="1625910"/>
          </a:xfrm>
        </p:grpSpPr>
        <p:grpSp>
          <p:nvGrpSpPr>
            <p:cNvPr id="652" name="Google Shape;652;p34"/>
            <p:cNvGrpSpPr/>
            <p:nvPr/>
          </p:nvGrpSpPr>
          <p:grpSpPr>
            <a:xfrm rot="10800000">
              <a:off x="0" y="0"/>
              <a:ext cx="20179127" cy="1625910"/>
              <a:chOff x="0" y="-19050"/>
              <a:chExt cx="6160303" cy="496359"/>
            </a:xfrm>
          </p:grpSpPr>
          <p:sp>
            <p:nvSpPr>
              <p:cNvPr id="653" name="Google Shape;653;p34"/>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4" name="Google Shape;654;p34"/>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655" name="Google Shape;655;p34"/>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656" name="Google Shape;656;p34"/>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grpSp>
        <p:nvGrpSpPr>
          <p:cNvPr id="661" name="Google Shape;661;p35"/>
          <p:cNvGrpSpPr/>
          <p:nvPr/>
        </p:nvGrpSpPr>
        <p:grpSpPr>
          <a:xfrm rot="10800000">
            <a:off x="3153655" y="9709431"/>
            <a:ext cx="15134345" cy="624370"/>
            <a:chOff x="0" y="-19050"/>
            <a:chExt cx="6160303" cy="254144"/>
          </a:xfrm>
        </p:grpSpPr>
        <p:sp>
          <p:nvSpPr>
            <p:cNvPr id="662" name="Google Shape;662;p35"/>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3" name="Google Shape;663;p35"/>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664" name="Google Shape;664;p35"/>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665" name="Google Shape;665;p35"/>
          <p:cNvSpPr txBox="1"/>
          <p:nvPr/>
        </p:nvSpPr>
        <p:spPr>
          <a:xfrm>
            <a:off x="1511882" y="2226181"/>
            <a:ext cx="15127278" cy="4231928"/>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6000">
                <a:solidFill>
                  <a:srgbClr val="1D3866"/>
                </a:solidFill>
                <a:latin typeface="Montserrat"/>
                <a:ea typeface="Montserrat"/>
                <a:cs typeface="Montserrat"/>
                <a:sym typeface="Montserrat"/>
              </a:rPr>
              <a:t>When to Use Realist Evaluation</a:t>
            </a:r>
            <a:endParaRPr sz="6000">
              <a:solidFill>
                <a:srgbClr val="1D3866"/>
              </a:solidFill>
              <a:latin typeface="Montserrat"/>
              <a:ea typeface="Montserrat"/>
              <a:cs typeface="Montserrat"/>
              <a:sym typeface="Montserrat"/>
            </a:endParaRPr>
          </a:p>
          <a:p>
            <a:pPr indent="-457200" lvl="0" marL="457200" marR="0" rtl="0" algn="just">
              <a:lnSpc>
                <a:spcPct val="110000"/>
              </a:lnSpc>
              <a:spcBef>
                <a:spcPts val="1200"/>
              </a:spcBef>
              <a:spcAft>
                <a:spcPts val="0"/>
              </a:spcAft>
              <a:buClr>
                <a:srgbClr val="1D3866"/>
              </a:buClr>
              <a:buSzPts val="3500"/>
              <a:buFont typeface="Arial"/>
              <a:buChar char="•"/>
            </a:pPr>
            <a:r>
              <a:rPr lang="en-US" sz="3500">
                <a:solidFill>
                  <a:srgbClr val="1D3866"/>
                </a:solidFill>
                <a:latin typeface="Montserrat"/>
                <a:ea typeface="Montserrat"/>
                <a:cs typeface="Montserrat"/>
                <a:sym typeface="Montserrat"/>
              </a:rPr>
              <a:t>In complex interventions with multiple stakeholders.</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600"/>
              </a:spcBef>
              <a:spcAft>
                <a:spcPts val="0"/>
              </a:spcAft>
              <a:buClr>
                <a:srgbClr val="1D3866"/>
              </a:buClr>
              <a:buSzPts val="3500"/>
              <a:buFont typeface="Arial"/>
              <a:buChar char="•"/>
            </a:pPr>
            <a:r>
              <a:rPr lang="en-US" sz="3500">
                <a:solidFill>
                  <a:srgbClr val="1D3866"/>
                </a:solidFill>
                <a:latin typeface="Montserrat"/>
                <a:ea typeface="Montserrat"/>
                <a:cs typeface="Montserrat"/>
                <a:sym typeface="Montserrat"/>
              </a:rPr>
              <a:t>When traditional experimental methods (e.g., RCTs) don’t capture contextual variation.</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600"/>
              </a:spcBef>
              <a:spcAft>
                <a:spcPts val="0"/>
              </a:spcAft>
              <a:buClr>
                <a:srgbClr val="1D3866"/>
              </a:buClr>
              <a:buSzPts val="3500"/>
              <a:buFont typeface="Arial"/>
              <a:buChar char="•"/>
            </a:pPr>
            <a:r>
              <a:rPr lang="en-US" sz="3500">
                <a:solidFill>
                  <a:srgbClr val="1D3866"/>
                </a:solidFill>
                <a:latin typeface="Montserrat"/>
                <a:ea typeface="Montserrat"/>
                <a:cs typeface="Montserrat"/>
                <a:sym typeface="Montserrat"/>
              </a:rPr>
              <a:t>When you want deeper insights into causality and implementation processes.</a:t>
            </a:r>
            <a:endParaRPr/>
          </a:p>
          <a:p>
            <a:pPr indent="0" lvl="0" marL="0" marR="0" rtl="0" algn="just">
              <a:lnSpc>
                <a:spcPct val="110000"/>
              </a:lnSpc>
              <a:spcBef>
                <a:spcPts val="600"/>
              </a:spcBef>
              <a:spcAft>
                <a:spcPts val="0"/>
              </a:spcAft>
              <a:buNone/>
            </a:pPr>
            <a:r>
              <a:t/>
            </a:r>
            <a:endParaRPr sz="3500">
              <a:solidFill>
                <a:srgbClr val="1D3866"/>
              </a:solidFill>
              <a:latin typeface="Montserrat"/>
              <a:ea typeface="Montserrat"/>
              <a:cs typeface="Montserrat"/>
              <a:sym typeface="Montserrat"/>
            </a:endParaRPr>
          </a:p>
        </p:txBody>
      </p:sp>
      <p:sp>
        <p:nvSpPr>
          <p:cNvPr id="666" name="Google Shape;666;p35"/>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667" name="Google Shape;667;p35"/>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668" name="Google Shape;668;p35"/>
          <p:cNvGrpSpPr/>
          <p:nvPr/>
        </p:nvGrpSpPr>
        <p:grpSpPr>
          <a:xfrm>
            <a:off x="0" y="0"/>
            <a:ext cx="18417891" cy="1219432"/>
            <a:chOff x="0" y="0"/>
            <a:chExt cx="24557188" cy="1625910"/>
          </a:xfrm>
        </p:grpSpPr>
        <p:grpSp>
          <p:nvGrpSpPr>
            <p:cNvPr id="669" name="Google Shape;669;p35"/>
            <p:cNvGrpSpPr/>
            <p:nvPr/>
          </p:nvGrpSpPr>
          <p:grpSpPr>
            <a:xfrm rot="10800000">
              <a:off x="0" y="0"/>
              <a:ext cx="20179127" cy="1625910"/>
              <a:chOff x="0" y="-19050"/>
              <a:chExt cx="6160303" cy="496359"/>
            </a:xfrm>
          </p:grpSpPr>
          <p:sp>
            <p:nvSpPr>
              <p:cNvPr id="670" name="Google Shape;670;p35"/>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1" name="Google Shape;671;p35"/>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672" name="Google Shape;672;p35"/>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673" name="Google Shape;673;p35"/>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grpSp>
        <p:nvGrpSpPr>
          <p:cNvPr id="678" name="Google Shape;678;p36"/>
          <p:cNvGrpSpPr/>
          <p:nvPr/>
        </p:nvGrpSpPr>
        <p:grpSpPr>
          <a:xfrm rot="10800000">
            <a:off x="3153655" y="9709431"/>
            <a:ext cx="15134345" cy="624370"/>
            <a:chOff x="0" y="-19050"/>
            <a:chExt cx="6160303" cy="254144"/>
          </a:xfrm>
        </p:grpSpPr>
        <p:sp>
          <p:nvSpPr>
            <p:cNvPr id="679" name="Google Shape;679;p36"/>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0" name="Google Shape;680;p36"/>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681" name="Google Shape;681;p36"/>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682" name="Google Shape;682;p36"/>
          <p:cNvSpPr txBox="1"/>
          <p:nvPr/>
        </p:nvSpPr>
        <p:spPr>
          <a:xfrm>
            <a:off x="609600" y="2057400"/>
            <a:ext cx="16840200" cy="400109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Realist Evaluation of EU Youth Policy</a:t>
            </a:r>
            <a:endParaRPr/>
          </a:p>
          <a:p>
            <a:pPr indent="0" lvl="0" marL="0" marR="0" rtl="0" algn="just">
              <a:lnSpc>
                <a:spcPct val="110000"/>
              </a:lnSpc>
              <a:spcBef>
                <a:spcPts val="1200"/>
              </a:spcBef>
              <a:spcAft>
                <a:spcPts val="0"/>
              </a:spcAft>
              <a:buNone/>
            </a:pPr>
            <a:r>
              <a:rPr b="1" lang="en-US" sz="3500">
                <a:solidFill>
                  <a:srgbClr val="1D3866"/>
                </a:solidFill>
                <a:latin typeface="Montserrat"/>
                <a:ea typeface="Montserrat"/>
                <a:cs typeface="Montserrat"/>
                <a:sym typeface="Montserrat"/>
              </a:rPr>
              <a:t>Initial Program Theory: </a:t>
            </a:r>
            <a:r>
              <a:rPr lang="en-US" sz="3500">
                <a:solidFill>
                  <a:srgbClr val="1D3866"/>
                </a:solidFill>
                <a:latin typeface="Montserrat"/>
                <a:ea typeface="Montserrat"/>
                <a:cs typeface="Montserrat"/>
                <a:sym typeface="Montserrat"/>
              </a:rPr>
              <a:t>The EU Youth Policy supports young people’s social inclusion, education, and employment by providing opportunities for learning, mobility, civic engagement, and skill development.</a:t>
            </a:r>
            <a:endParaRPr sz="3500">
              <a:solidFill>
                <a:srgbClr val="1D3866"/>
              </a:solidFill>
              <a:latin typeface="Montserrat"/>
              <a:ea typeface="Montserrat"/>
              <a:cs typeface="Montserrat"/>
              <a:sym typeface="Montserrat"/>
            </a:endParaRPr>
          </a:p>
          <a:p>
            <a:pPr indent="0" lvl="0" marL="0" marR="0" rtl="0" algn="just">
              <a:lnSpc>
                <a:spcPct val="110000"/>
              </a:lnSpc>
              <a:spcBef>
                <a:spcPts val="0"/>
              </a:spcBef>
              <a:spcAft>
                <a:spcPts val="0"/>
              </a:spcAft>
              <a:buNone/>
            </a:pPr>
            <a:r>
              <a:rPr b="1" lang="en-US" sz="3500">
                <a:solidFill>
                  <a:srgbClr val="1D3866"/>
                </a:solidFill>
                <a:latin typeface="Montserrat"/>
                <a:ea typeface="Montserrat"/>
                <a:cs typeface="Montserrat"/>
                <a:sym typeface="Montserrat"/>
              </a:rPr>
              <a:t>Assumption: </a:t>
            </a:r>
            <a:r>
              <a:rPr lang="en-US" sz="3500">
                <a:solidFill>
                  <a:srgbClr val="1D3866"/>
                </a:solidFill>
                <a:latin typeface="Montserrat"/>
                <a:ea typeface="Montserrat"/>
                <a:cs typeface="Montserrat"/>
                <a:sym typeface="Montserrat"/>
              </a:rPr>
              <a:t>If young people are given resources and opportunities, they will become more empowered, employable, and socially active.</a:t>
            </a:r>
            <a:endParaRPr/>
          </a:p>
          <a:p>
            <a:pPr indent="0" lvl="0" marL="0" marR="0" rtl="0" algn="just">
              <a:lnSpc>
                <a:spcPct val="110000"/>
              </a:lnSpc>
              <a:spcBef>
                <a:spcPts val="0"/>
              </a:spcBef>
              <a:spcAft>
                <a:spcPts val="0"/>
              </a:spcAft>
              <a:buNone/>
            </a:pPr>
            <a:r>
              <a:t/>
            </a:r>
            <a:endParaRPr sz="3500">
              <a:solidFill>
                <a:srgbClr val="1D3866"/>
              </a:solidFill>
              <a:latin typeface="Montserrat"/>
              <a:ea typeface="Montserrat"/>
              <a:cs typeface="Montserrat"/>
              <a:sym typeface="Montserrat"/>
            </a:endParaRPr>
          </a:p>
        </p:txBody>
      </p:sp>
      <p:sp>
        <p:nvSpPr>
          <p:cNvPr id="683" name="Google Shape;683;p36"/>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684" name="Google Shape;684;p36"/>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685" name="Google Shape;685;p36"/>
          <p:cNvGrpSpPr/>
          <p:nvPr/>
        </p:nvGrpSpPr>
        <p:grpSpPr>
          <a:xfrm>
            <a:off x="0" y="0"/>
            <a:ext cx="18417891" cy="1219432"/>
            <a:chOff x="0" y="0"/>
            <a:chExt cx="24557188" cy="1625910"/>
          </a:xfrm>
        </p:grpSpPr>
        <p:grpSp>
          <p:nvGrpSpPr>
            <p:cNvPr id="686" name="Google Shape;686;p36"/>
            <p:cNvGrpSpPr/>
            <p:nvPr/>
          </p:nvGrpSpPr>
          <p:grpSpPr>
            <a:xfrm rot="10800000">
              <a:off x="0" y="0"/>
              <a:ext cx="20179127" cy="1625910"/>
              <a:chOff x="0" y="-19050"/>
              <a:chExt cx="6160303" cy="496359"/>
            </a:xfrm>
          </p:grpSpPr>
          <p:sp>
            <p:nvSpPr>
              <p:cNvPr id="687" name="Google Shape;687;p36"/>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8" name="Google Shape;688;p36"/>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689" name="Google Shape;689;p36"/>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690" name="Google Shape;690;p36"/>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grpSp>
        <p:nvGrpSpPr>
          <p:cNvPr id="695" name="Google Shape;695;p37"/>
          <p:cNvGrpSpPr/>
          <p:nvPr/>
        </p:nvGrpSpPr>
        <p:grpSpPr>
          <a:xfrm rot="10800000">
            <a:off x="3153655" y="9709431"/>
            <a:ext cx="15134345" cy="624370"/>
            <a:chOff x="0" y="-19050"/>
            <a:chExt cx="6160303" cy="254144"/>
          </a:xfrm>
        </p:grpSpPr>
        <p:sp>
          <p:nvSpPr>
            <p:cNvPr id="696" name="Google Shape;696;p37"/>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7" name="Google Shape;697;p37"/>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698" name="Google Shape;698;p37"/>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699" name="Google Shape;699;p37"/>
          <p:cNvSpPr txBox="1"/>
          <p:nvPr/>
        </p:nvSpPr>
        <p:spPr>
          <a:xfrm>
            <a:off x="1066599" y="1714500"/>
            <a:ext cx="16573500" cy="6632008"/>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EU Youth policy configurations</a:t>
            </a:r>
            <a:endParaRPr sz="6000">
              <a:solidFill>
                <a:srgbClr val="1D3866"/>
              </a:solidFill>
              <a:latin typeface="Montserrat"/>
              <a:ea typeface="Montserrat"/>
              <a:cs typeface="Montserrat"/>
              <a:sym typeface="Montserrat"/>
            </a:endParaRPr>
          </a:p>
          <a:p>
            <a:pPr indent="0" lvl="0" marL="0" marR="0" rtl="0" algn="just">
              <a:lnSpc>
                <a:spcPct val="110000"/>
              </a:lnSpc>
              <a:spcBef>
                <a:spcPts val="1200"/>
              </a:spcBef>
              <a:spcAft>
                <a:spcPts val="0"/>
              </a:spcAft>
              <a:buNone/>
            </a:pPr>
            <a:r>
              <a:rPr b="1" lang="en-US" sz="3500">
                <a:solidFill>
                  <a:srgbClr val="1D3866"/>
                </a:solidFill>
                <a:latin typeface="Montserrat"/>
                <a:ea typeface="Montserrat"/>
                <a:cs typeface="Montserrat"/>
                <a:sym typeface="Montserrat"/>
              </a:rPr>
              <a:t>CMO 1 – Youth Empowerment through Participation</a:t>
            </a:r>
            <a:endParaRPr b="1" sz="3500">
              <a:solidFill>
                <a:srgbClr val="1D3866"/>
              </a:solidFill>
              <a:latin typeface="Montserrat"/>
              <a:ea typeface="Montserrat"/>
              <a:cs typeface="Montserrat"/>
              <a:sym typeface="Montserrat"/>
            </a:endParaRPr>
          </a:p>
          <a:p>
            <a:pPr indent="0" lvl="0" marL="0" marR="0" rtl="0" algn="just">
              <a:lnSpc>
                <a:spcPct val="120312"/>
              </a:lnSpc>
              <a:spcBef>
                <a:spcPts val="0"/>
              </a:spcBef>
              <a:spcAft>
                <a:spcPts val="0"/>
              </a:spcAft>
              <a:buNone/>
            </a:pPr>
            <a:r>
              <a:rPr lang="en-US" sz="3200" u="sng">
                <a:solidFill>
                  <a:srgbClr val="1D3866"/>
                </a:solidFill>
                <a:latin typeface="Montserrat"/>
                <a:ea typeface="Montserrat"/>
                <a:cs typeface="Montserrat"/>
                <a:sym typeface="Montserrat"/>
              </a:rPr>
              <a:t>Context (C): </a:t>
            </a:r>
            <a:r>
              <a:rPr lang="en-US" sz="3200">
                <a:solidFill>
                  <a:srgbClr val="1D3866"/>
                </a:solidFill>
                <a:latin typeface="Montserrat"/>
                <a:ea typeface="Montserrat"/>
                <a:cs typeface="Montserrat"/>
                <a:sym typeface="Montserrat"/>
              </a:rPr>
              <a:t>Urban area with strong local youth organizations and infrastructure.</a:t>
            </a:r>
            <a:endParaRPr sz="3200">
              <a:solidFill>
                <a:srgbClr val="1D3866"/>
              </a:solidFill>
              <a:latin typeface="Montserrat"/>
              <a:ea typeface="Montserrat"/>
              <a:cs typeface="Montserrat"/>
              <a:sym typeface="Montserrat"/>
            </a:endParaRPr>
          </a:p>
          <a:p>
            <a:pPr indent="0" lvl="0" marL="0" marR="0" rtl="0" algn="just">
              <a:lnSpc>
                <a:spcPct val="120312"/>
              </a:lnSpc>
              <a:spcBef>
                <a:spcPts val="0"/>
              </a:spcBef>
              <a:spcAft>
                <a:spcPts val="0"/>
              </a:spcAft>
              <a:buNone/>
            </a:pPr>
            <a:r>
              <a:rPr lang="en-US" sz="3200" u="sng">
                <a:solidFill>
                  <a:srgbClr val="1D3866"/>
                </a:solidFill>
                <a:latin typeface="Montserrat"/>
                <a:ea typeface="Montserrat"/>
                <a:cs typeface="Montserrat"/>
                <a:sym typeface="Montserrat"/>
              </a:rPr>
              <a:t>Mechanism (M):</a:t>
            </a:r>
            <a:r>
              <a:rPr lang="en-US" sz="3200">
                <a:solidFill>
                  <a:srgbClr val="1D3866"/>
                </a:solidFill>
                <a:latin typeface="Montserrat"/>
                <a:ea typeface="Montserrat"/>
                <a:cs typeface="Montserrat"/>
                <a:sym typeface="Montserrat"/>
              </a:rPr>
              <a:t> Youth feel heard, valued, and motivated to engage because of access to EU-funded youth forums and participatory processes.</a:t>
            </a:r>
            <a:endParaRPr sz="3200">
              <a:solidFill>
                <a:srgbClr val="1D3866"/>
              </a:solidFill>
              <a:latin typeface="Montserrat"/>
              <a:ea typeface="Montserrat"/>
              <a:cs typeface="Montserrat"/>
              <a:sym typeface="Montserrat"/>
            </a:endParaRPr>
          </a:p>
          <a:p>
            <a:pPr indent="0" lvl="0" marL="0" marR="0" rtl="0" algn="just">
              <a:lnSpc>
                <a:spcPct val="120312"/>
              </a:lnSpc>
              <a:spcBef>
                <a:spcPts val="0"/>
              </a:spcBef>
              <a:spcAft>
                <a:spcPts val="0"/>
              </a:spcAft>
              <a:buNone/>
            </a:pPr>
            <a:r>
              <a:rPr lang="en-US" sz="3200" u="sng">
                <a:solidFill>
                  <a:srgbClr val="1D3866"/>
                </a:solidFill>
                <a:latin typeface="Montserrat"/>
                <a:ea typeface="Montserrat"/>
                <a:cs typeface="Montserrat"/>
                <a:sym typeface="Montserrat"/>
              </a:rPr>
              <a:t>Outcome (O):</a:t>
            </a:r>
            <a:r>
              <a:rPr lang="en-US" sz="3200">
                <a:solidFill>
                  <a:srgbClr val="1D3866"/>
                </a:solidFill>
                <a:latin typeface="Montserrat"/>
                <a:ea typeface="Montserrat"/>
                <a:cs typeface="Montserrat"/>
                <a:sym typeface="Montserrat"/>
              </a:rPr>
              <a:t> Increased civic engagement and youth-led initiatives.</a:t>
            </a:r>
            <a:endParaRPr sz="3500">
              <a:solidFill>
                <a:srgbClr val="1D3866"/>
              </a:solidFill>
              <a:latin typeface="Montserrat"/>
              <a:ea typeface="Montserrat"/>
              <a:cs typeface="Montserrat"/>
              <a:sym typeface="Montserrat"/>
            </a:endParaRPr>
          </a:p>
          <a:p>
            <a:pPr indent="0" lvl="0" marL="0" marR="0" rtl="0" algn="just">
              <a:lnSpc>
                <a:spcPct val="110000"/>
              </a:lnSpc>
              <a:spcBef>
                <a:spcPts val="1200"/>
              </a:spcBef>
              <a:spcAft>
                <a:spcPts val="0"/>
              </a:spcAft>
              <a:buNone/>
            </a:pPr>
            <a:r>
              <a:rPr b="1" lang="en-US" sz="3500">
                <a:solidFill>
                  <a:srgbClr val="1D3866"/>
                </a:solidFill>
                <a:latin typeface="Montserrat"/>
                <a:ea typeface="Montserrat"/>
                <a:cs typeface="Montserrat"/>
                <a:sym typeface="Montserrat"/>
              </a:rPr>
              <a:t>CMO 2 – Employability through Erasmus+ Mobility</a:t>
            </a:r>
            <a:endParaRPr b="1" sz="3500">
              <a:solidFill>
                <a:srgbClr val="1D3866"/>
              </a:solidFill>
              <a:latin typeface="Montserrat"/>
              <a:ea typeface="Montserrat"/>
              <a:cs typeface="Montserrat"/>
              <a:sym typeface="Montserrat"/>
            </a:endParaRPr>
          </a:p>
          <a:p>
            <a:pPr indent="0" lvl="0" marL="0" marR="0" rtl="0" algn="just">
              <a:lnSpc>
                <a:spcPct val="120312"/>
              </a:lnSpc>
              <a:spcBef>
                <a:spcPts val="0"/>
              </a:spcBef>
              <a:spcAft>
                <a:spcPts val="0"/>
              </a:spcAft>
              <a:buNone/>
            </a:pPr>
            <a:r>
              <a:rPr lang="en-US" sz="3200" u="sng">
                <a:solidFill>
                  <a:srgbClr val="1D3866"/>
                </a:solidFill>
                <a:latin typeface="Montserrat"/>
                <a:ea typeface="Montserrat"/>
                <a:cs typeface="Montserrat"/>
                <a:sym typeface="Montserrat"/>
              </a:rPr>
              <a:t>Context (C):</a:t>
            </a:r>
            <a:r>
              <a:rPr lang="en-US" sz="3200">
                <a:solidFill>
                  <a:srgbClr val="1D3866"/>
                </a:solidFill>
                <a:latin typeface="Montserrat"/>
                <a:ea typeface="Montserrat"/>
                <a:cs typeface="Montserrat"/>
                <a:sym typeface="Montserrat"/>
              </a:rPr>
              <a:t> Unemployed youth in rural areas with limited job opportunities.</a:t>
            </a:r>
            <a:endParaRPr sz="3200">
              <a:solidFill>
                <a:srgbClr val="1D3866"/>
              </a:solidFill>
              <a:latin typeface="Montserrat"/>
              <a:ea typeface="Montserrat"/>
              <a:cs typeface="Montserrat"/>
              <a:sym typeface="Montserrat"/>
            </a:endParaRPr>
          </a:p>
          <a:p>
            <a:pPr indent="0" lvl="0" marL="0" marR="0" rtl="0" algn="just">
              <a:lnSpc>
                <a:spcPct val="120312"/>
              </a:lnSpc>
              <a:spcBef>
                <a:spcPts val="0"/>
              </a:spcBef>
              <a:spcAft>
                <a:spcPts val="0"/>
              </a:spcAft>
              <a:buNone/>
            </a:pPr>
            <a:r>
              <a:rPr lang="en-US" sz="3200" u="sng">
                <a:solidFill>
                  <a:srgbClr val="1D3866"/>
                </a:solidFill>
                <a:latin typeface="Montserrat"/>
                <a:ea typeface="Montserrat"/>
                <a:cs typeface="Montserrat"/>
                <a:sym typeface="Montserrat"/>
              </a:rPr>
              <a:t>Mechanism (M):</a:t>
            </a:r>
            <a:r>
              <a:rPr lang="en-US" sz="3200">
                <a:solidFill>
                  <a:srgbClr val="1D3866"/>
                </a:solidFill>
                <a:latin typeface="Montserrat"/>
                <a:ea typeface="Montserrat"/>
                <a:cs typeface="Montserrat"/>
                <a:sym typeface="Montserrat"/>
              </a:rPr>
              <a:t> Participation in Erasmus+ triggers confidence, international exposure, and skill development.</a:t>
            </a:r>
            <a:endParaRPr sz="3200">
              <a:solidFill>
                <a:srgbClr val="1D3866"/>
              </a:solidFill>
              <a:latin typeface="Montserrat"/>
              <a:ea typeface="Montserrat"/>
              <a:cs typeface="Montserrat"/>
              <a:sym typeface="Montserrat"/>
            </a:endParaRPr>
          </a:p>
          <a:p>
            <a:pPr indent="0" lvl="0" marL="0" marR="0" rtl="0" algn="just">
              <a:lnSpc>
                <a:spcPct val="120312"/>
              </a:lnSpc>
              <a:spcBef>
                <a:spcPts val="0"/>
              </a:spcBef>
              <a:spcAft>
                <a:spcPts val="0"/>
              </a:spcAft>
              <a:buNone/>
            </a:pPr>
            <a:r>
              <a:rPr lang="en-US" sz="3200" u="sng">
                <a:solidFill>
                  <a:srgbClr val="1D3866"/>
                </a:solidFill>
                <a:latin typeface="Montserrat"/>
                <a:ea typeface="Montserrat"/>
                <a:cs typeface="Montserrat"/>
                <a:sym typeface="Montserrat"/>
              </a:rPr>
              <a:t>Outcome (O):</a:t>
            </a:r>
            <a:r>
              <a:rPr lang="en-US" sz="3200">
                <a:solidFill>
                  <a:srgbClr val="1D3866"/>
                </a:solidFill>
                <a:latin typeface="Montserrat"/>
                <a:ea typeface="Montserrat"/>
                <a:cs typeface="Montserrat"/>
                <a:sym typeface="Montserrat"/>
              </a:rPr>
              <a:t> Greater job readiness and employment opportunities (though may be limited by local job markets).</a:t>
            </a:r>
            <a:endParaRPr sz="3200">
              <a:solidFill>
                <a:srgbClr val="1D3866"/>
              </a:solidFill>
              <a:latin typeface="Montserrat"/>
              <a:ea typeface="Montserrat"/>
              <a:cs typeface="Montserrat"/>
              <a:sym typeface="Montserrat"/>
            </a:endParaRPr>
          </a:p>
        </p:txBody>
      </p:sp>
      <p:sp>
        <p:nvSpPr>
          <p:cNvPr id="700" name="Google Shape;700;p37"/>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701" name="Google Shape;701;p37"/>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702" name="Google Shape;702;p37"/>
          <p:cNvGrpSpPr/>
          <p:nvPr/>
        </p:nvGrpSpPr>
        <p:grpSpPr>
          <a:xfrm>
            <a:off x="0" y="0"/>
            <a:ext cx="18417891" cy="1219432"/>
            <a:chOff x="0" y="0"/>
            <a:chExt cx="24557188" cy="1625910"/>
          </a:xfrm>
        </p:grpSpPr>
        <p:grpSp>
          <p:nvGrpSpPr>
            <p:cNvPr id="703" name="Google Shape;703;p37"/>
            <p:cNvGrpSpPr/>
            <p:nvPr/>
          </p:nvGrpSpPr>
          <p:grpSpPr>
            <a:xfrm rot="10800000">
              <a:off x="0" y="0"/>
              <a:ext cx="20179127" cy="1625910"/>
              <a:chOff x="0" y="-19050"/>
              <a:chExt cx="6160303" cy="496359"/>
            </a:xfrm>
          </p:grpSpPr>
          <p:sp>
            <p:nvSpPr>
              <p:cNvPr id="704" name="Google Shape;704;p37"/>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5" name="Google Shape;705;p37"/>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706" name="Google Shape;706;p37"/>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707" name="Google Shape;707;p37"/>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grpSp>
        <p:nvGrpSpPr>
          <p:cNvPr id="712" name="Google Shape;712;p38"/>
          <p:cNvGrpSpPr/>
          <p:nvPr/>
        </p:nvGrpSpPr>
        <p:grpSpPr>
          <a:xfrm rot="10800000">
            <a:off x="3153655" y="9709431"/>
            <a:ext cx="15134345" cy="624370"/>
            <a:chOff x="0" y="-19050"/>
            <a:chExt cx="6160303" cy="254144"/>
          </a:xfrm>
        </p:grpSpPr>
        <p:sp>
          <p:nvSpPr>
            <p:cNvPr id="713" name="Google Shape;713;p38"/>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4" name="Google Shape;714;p38"/>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715" name="Google Shape;715;p38"/>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716" name="Google Shape;716;p38"/>
          <p:cNvSpPr txBox="1"/>
          <p:nvPr/>
        </p:nvSpPr>
        <p:spPr>
          <a:xfrm>
            <a:off x="1066599" y="1714500"/>
            <a:ext cx="16573500" cy="5001369"/>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EU Youth policy configurations</a:t>
            </a:r>
            <a:endParaRPr sz="6000">
              <a:solidFill>
                <a:srgbClr val="1D3866"/>
              </a:solidFill>
              <a:latin typeface="Montserrat"/>
              <a:ea typeface="Montserrat"/>
              <a:cs typeface="Montserrat"/>
              <a:sym typeface="Montserrat"/>
            </a:endParaRPr>
          </a:p>
          <a:p>
            <a:pPr indent="0" lvl="0" marL="0" marR="0" rtl="0" algn="just">
              <a:lnSpc>
                <a:spcPct val="110000"/>
              </a:lnSpc>
              <a:spcBef>
                <a:spcPts val="1200"/>
              </a:spcBef>
              <a:spcAft>
                <a:spcPts val="0"/>
              </a:spcAft>
              <a:buNone/>
            </a:pPr>
            <a:r>
              <a:rPr b="1" lang="en-US" sz="3500">
                <a:solidFill>
                  <a:srgbClr val="1D3866"/>
                </a:solidFill>
                <a:latin typeface="Montserrat"/>
                <a:ea typeface="Montserrat"/>
                <a:cs typeface="Montserrat"/>
                <a:sym typeface="Montserrat"/>
              </a:rPr>
              <a:t>CMO 3 – Social Inclusion via Youth Guarantee</a:t>
            </a:r>
            <a:endParaRPr b="1" sz="3500">
              <a:solidFill>
                <a:srgbClr val="1D3866"/>
              </a:solidFill>
              <a:latin typeface="Montserrat"/>
              <a:ea typeface="Montserrat"/>
              <a:cs typeface="Montserrat"/>
              <a:sym typeface="Montserrat"/>
            </a:endParaRPr>
          </a:p>
          <a:p>
            <a:pPr indent="0" lvl="0" marL="0" marR="0" rtl="0" algn="just">
              <a:lnSpc>
                <a:spcPct val="110000"/>
              </a:lnSpc>
              <a:spcBef>
                <a:spcPts val="0"/>
              </a:spcBef>
              <a:spcAft>
                <a:spcPts val="0"/>
              </a:spcAft>
              <a:buNone/>
            </a:pPr>
            <a:r>
              <a:rPr lang="en-US" sz="3500" u="sng">
                <a:solidFill>
                  <a:srgbClr val="1D3866"/>
                </a:solidFill>
                <a:latin typeface="Montserrat"/>
                <a:ea typeface="Montserrat"/>
                <a:cs typeface="Montserrat"/>
                <a:sym typeface="Montserrat"/>
              </a:rPr>
              <a:t>Context (C):</a:t>
            </a:r>
            <a:r>
              <a:rPr lang="en-US" sz="3500">
                <a:solidFill>
                  <a:srgbClr val="1D3866"/>
                </a:solidFill>
                <a:latin typeface="Montserrat"/>
                <a:ea typeface="Montserrat"/>
                <a:cs typeface="Montserrat"/>
                <a:sym typeface="Montserrat"/>
              </a:rPr>
              <a:t> Marginalized youth (e.g., NEETs – Not in Education, Employment, or Training) with limited trust in institutions.</a:t>
            </a:r>
            <a:endParaRPr sz="3500">
              <a:solidFill>
                <a:srgbClr val="1D3866"/>
              </a:solidFill>
              <a:latin typeface="Montserrat"/>
              <a:ea typeface="Montserrat"/>
              <a:cs typeface="Montserrat"/>
              <a:sym typeface="Montserrat"/>
            </a:endParaRPr>
          </a:p>
          <a:p>
            <a:pPr indent="0" lvl="0" marL="0" marR="0" rtl="0" algn="just">
              <a:lnSpc>
                <a:spcPct val="110000"/>
              </a:lnSpc>
              <a:spcBef>
                <a:spcPts val="0"/>
              </a:spcBef>
              <a:spcAft>
                <a:spcPts val="0"/>
              </a:spcAft>
              <a:buNone/>
            </a:pPr>
            <a:r>
              <a:rPr b="1" lang="en-US" sz="3500">
                <a:solidFill>
                  <a:srgbClr val="1D3866"/>
                </a:solidFill>
                <a:latin typeface="Montserrat"/>
                <a:ea typeface="Montserrat"/>
                <a:cs typeface="Montserrat"/>
                <a:sym typeface="Montserrat"/>
              </a:rPr>
              <a:t>Mechanism (M): </a:t>
            </a:r>
            <a:r>
              <a:rPr lang="en-US" sz="3500">
                <a:solidFill>
                  <a:srgbClr val="1D3866"/>
                </a:solidFill>
                <a:latin typeface="Montserrat"/>
                <a:ea typeface="Montserrat"/>
                <a:cs typeface="Montserrat"/>
                <a:sym typeface="Montserrat"/>
              </a:rPr>
              <a:t>One-on-one coaching builds trust and motivation to engage with education/employment.</a:t>
            </a:r>
            <a:endParaRPr sz="3500">
              <a:solidFill>
                <a:srgbClr val="1D3866"/>
              </a:solidFill>
              <a:latin typeface="Montserrat"/>
              <a:ea typeface="Montserrat"/>
              <a:cs typeface="Montserrat"/>
              <a:sym typeface="Montserrat"/>
            </a:endParaRPr>
          </a:p>
          <a:p>
            <a:pPr indent="0" lvl="0" marL="0" marR="0" rtl="0" algn="just">
              <a:lnSpc>
                <a:spcPct val="110000"/>
              </a:lnSpc>
              <a:spcBef>
                <a:spcPts val="0"/>
              </a:spcBef>
              <a:spcAft>
                <a:spcPts val="0"/>
              </a:spcAft>
              <a:buNone/>
            </a:pPr>
            <a:r>
              <a:rPr lang="en-US" sz="3500" u="sng">
                <a:solidFill>
                  <a:srgbClr val="1D3866"/>
                </a:solidFill>
                <a:latin typeface="Montserrat"/>
                <a:ea typeface="Montserrat"/>
                <a:cs typeface="Montserrat"/>
                <a:sym typeface="Montserrat"/>
              </a:rPr>
              <a:t>Outcome (O):</a:t>
            </a:r>
            <a:r>
              <a:rPr lang="en-US" sz="3500">
                <a:solidFill>
                  <a:srgbClr val="1D3866"/>
                </a:solidFill>
                <a:latin typeface="Montserrat"/>
                <a:ea typeface="Montserrat"/>
                <a:cs typeface="Montserrat"/>
                <a:sym typeface="Montserrat"/>
              </a:rPr>
              <a:t> Increased uptake of education/training and long-term career planning.</a:t>
            </a:r>
            <a:endParaRPr/>
          </a:p>
          <a:p>
            <a:pPr indent="0" lvl="0" marL="0" marR="0" rtl="0" algn="just">
              <a:lnSpc>
                <a:spcPct val="110000"/>
              </a:lnSpc>
              <a:spcBef>
                <a:spcPts val="0"/>
              </a:spcBef>
              <a:spcAft>
                <a:spcPts val="0"/>
              </a:spcAft>
              <a:buNone/>
            </a:pPr>
            <a:r>
              <a:t/>
            </a:r>
            <a:endParaRPr sz="3500">
              <a:solidFill>
                <a:srgbClr val="1D3866"/>
              </a:solidFill>
              <a:latin typeface="Montserrat"/>
              <a:ea typeface="Montserrat"/>
              <a:cs typeface="Montserrat"/>
              <a:sym typeface="Montserrat"/>
            </a:endParaRPr>
          </a:p>
        </p:txBody>
      </p:sp>
      <p:sp>
        <p:nvSpPr>
          <p:cNvPr id="717" name="Google Shape;717;p38"/>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718" name="Google Shape;718;p38"/>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719" name="Google Shape;719;p38"/>
          <p:cNvGrpSpPr/>
          <p:nvPr/>
        </p:nvGrpSpPr>
        <p:grpSpPr>
          <a:xfrm>
            <a:off x="0" y="0"/>
            <a:ext cx="18417891" cy="1219432"/>
            <a:chOff x="0" y="0"/>
            <a:chExt cx="24557188" cy="1625910"/>
          </a:xfrm>
        </p:grpSpPr>
        <p:grpSp>
          <p:nvGrpSpPr>
            <p:cNvPr id="720" name="Google Shape;720;p38"/>
            <p:cNvGrpSpPr/>
            <p:nvPr/>
          </p:nvGrpSpPr>
          <p:grpSpPr>
            <a:xfrm rot="10800000">
              <a:off x="0" y="0"/>
              <a:ext cx="20179127" cy="1625910"/>
              <a:chOff x="0" y="-19050"/>
              <a:chExt cx="6160303" cy="496359"/>
            </a:xfrm>
          </p:grpSpPr>
          <p:sp>
            <p:nvSpPr>
              <p:cNvPr id="721" name="Google Shape;721;p38"/>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2" name="Google Shape;722;p38"/>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723" name="Google Shape;723;p38"/>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724" name="Google Shape;724;p38"/>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grpSp>
        <p:nvGrpSpPr>
          <p:cNvPr id="729" name="Google Shape;729;p39"/>
          <p:cNvGrpSpPr/>
          <p:nvPr/>
        </p:nvGrpSpPr>
        <p:grpSpPr>
          <a:xfrm rot="10800000">
            <a:off x="3153655" y="9709431"/>
            <a:ext cx="15134345" cy="624370"/>
            <a:chOff x="0" y="-19050"/>
            <a:chExt cx="6160303" cy="254144"/>
          </a:xfrm>
        </p:grpSpPr>
        <p:sp>
          <p:nvSpPr>
            <p:cNvPr id="730" name="Google Shape;730;p39"/>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1" name="Google Shape;731;p39"/>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732" name="Google Shape;732;p39"/>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733" name="Google Shape;733;p39"/>
          <p:cNvSpPr txBox="1"/>
          <p:nvPr/>
        </p:nvSpPr>
        <p:spPr>
          <a:xfrm>
            <a:off x="1028700" y="2057400"/>
            <a:ext cx="15127278" cy="5232202"/>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Evaluation Questions (Realist Style)</a:t>
            </a:r>
            <a:endParaRPr/>
          </a:p>
          <a:p>
            <a:pPr indent="-457200" lvl="0" marL="457200" marR="0" rtl="0" algn="just">
              <a:lnSpc>
                <a:spcPct val="110000"/>
              </a:lnSpc>
              <a:spcBef>
                <a:spcPts val="1200"/>
              </a:spcBef>
              <a:spcAft>
                <a:spcPts val="0"/>
              </a:spcAft>
              <a:buClr>
                <a:srgbClr val="1D3866"/>
              </a:buClr>
              <a:buSzPts val="3500"/>
              <a:buFont typeface="Noto Sans Symbols"/>
              <a:buChar char="⮚"/>
            </a:pPr>
            <a:r>
              <a:rPr lang="en-US" sz="3500">
                <a:solidFill>
                  <a:srgbClr val="1D3866"/>
                </a:solidFill>
                <a:latin typeface="Montserrat"/>
                <a:ea typeface="Montserrat"/>
                <a:cs typeface="Montserrat"/>
                <a:sym typeface="Montserrat"/>
              </a:rPr>
              <a:t>What aspects of the EU Youth Policy work best for which groups of youth, in which contexts, and why?</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600"/>
              </a:spcBef>
              <a:spcAft>
                <a:spcPts val="0"/>
              </a:spcAft>
              <a:buClr>
                <a:srgbClr val="1D3866"/>
              </a:buClr>
              <a:buSzPts val="3500"/>
              <a:buFont typeface="Noto Sans Symbols"/>
              <a:buChar char="⮚"/>
            </a:pPr>
            <a:r>
              <a:rPr lang="en-US" sz="3500">
                <a:solidFill>
                  <a:srgbClr val="1D3866"/>
                </a:solidFill>
                <a:latin typeface="Montserrat"/>
                <a:ea typeface="Montserrat"/>
                <a:cs typeface="Montserrat"/>
                <a:sym typeface="Montserrat"/>
              </a:rPr>
              <a:t>How do different mechanisms (e.g., motivation, empowerment, skill acquisition) contribute to outcomes like employment or civic participation?</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600"/>
              </a:spcBef>
              <a:spcAft>
                <a:spcPts val="0"/>
              </a:spcAft>
              <a:buClr>
                <a:srgbClr val="1D3866"/>
              </a:buClr>
              <a:buSzPts val="3500"/>
              <a:buFont typeface="Noto Sans Symbols"/>
              <a:buChar char="⮚"/>
            </a:pPr>
            <a:r>
              <a:rPr lang="en-US" sz="3500">
                <a:solidFill>
                  <a:srgbClr val="1D3866"/>
                </a:solidFill>
                <a:latin typeface="Montserrat"/>
                <a:ea typeface="Montserrat"/>
                <a:cs typeface="Montserrat"/>
                <a:sym typeface="Montserrat"/>
              </a:rPr>
              <a:t>Under what conditions do EU youth programs lead to unintended outcomes (e.g., brain drain, disengagement)?</a:t>
            </a:r>
            <a:endParaRPr/>
          </a:p>
          <a:p>
            <a:pPr indent="0" lvl="0" marL="0" marR="0" rtl="0" algn="just">
              <a:lnSpc>
                <a:spcPct val="110000"/>
              </a:lnSpc>
              <a:spcBef>
                <a:spcPts val="600"/>
              </a:spcBef>
              <a:spcAft>
                <a:spcPts val="0"/>
              </a:spcAft>
              <a:buNone/>
            </a:pPr>
            <a:r>
              <a:t/>
            </a:r>
            <a:endParaRPr sz="3500">
              <a:solidFill>
                <a:srgbClr val="1D3866"/>
              </a:solidFill>
              <a:latin typeface="Montserrat"/>
              <a:ea typeface="Montserrat"/>
              <a:cs typeface="Montserrat"/>
              <a:sym typeface="Montserrat"/>
            </a:endParaRPr>
          </a:p>
        </p:txBody>
      </p:sp>
      <p:sp>
        <p:nvSpPr>
          <p:cNvPr id="734" name="Google Shape;734;p39"/>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735" name="Google Shape;735;p39"/>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736" name="Google Shape;736;p39"/>
          <p:cNvGrpSpPr/>
          <p:nvPr/>
        </p:nvGrpSpPr>
        <p:grpSpPr>
          <a:xfrm>
            <a:off x="0" y="0"/>
            <a:ext cx="18417891" cy="1219432"/>
            <a:chOff x="0" y="0"/>
            <a:chExt cx="24557188" cy="1625910"/>
          </a:xfrm>
        </p:grpSpPr>
        <p:grpSp>
          <p:nvGrpSpPr>
            <p:cNvPr id="737" name="Google Shape;737;p39"/>
            <p:cNvGrpSpPr/>
            <p:nvPr/>
          </p:nvGrpSpPr>
          <p:grpSpPr>
            <a:xfrm rot="10800000">
              <a:off x="0" y="0"/>
              <a:ext cx="20179127" cy="1625910"/>
              <a:chOff x="0" y="-19050"/>
              <a:chExt cx="6160303" cy="496359"/>
            </a:xfrm>
          </p:grpSpPr>
          <p:sp>
            <p:nvSpPr>
              <p:cNvPr id="738" name="Google Shape;738;p39"/>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9" name="Google Shape;739;p39"/>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740" name="Google Shape;740;p39"/>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741" name="Google Shape;741;p39"/>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grpSp>
        <p:nvGrpSpPr>
          <p:cNvPr id="139" name="Google Shape;139;p4"/>
          <p:cNvGrpSpPr/>
          <p:nvPr/>
        </p:nvGrpSpPr>
        <p:grpSpPr>
          <a:xfrm rot="10800000">
            <a:off x="3153655" y="9709431"/>
            <a:ext cx="15134345" cy="624370"/>
            <a:chOff x="0" y="-19050"/>
            <a:chExt cx="6160303" cy="254144"/>
          </a:xfrm>
        </p:grpSpPr>
        <p:sp>
          <p:nvSpPr>
            <p:cNvPr id="140" name="Google Shape;140;p4"/>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4"/>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42" name="Google Shape;142;p4"/>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143" name="Google Shape;143;p4"/>
          <p:cNvSpPr txBox="1"/>
          <p:nvPr/>
        </p:nvSpPr>
        <p:spPr>
          <a:xfrm>
            <a:off x="1572065" y="3590515"/>
            <a:ext cx="15420535" cy="3039294"/>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Session 1 Theory-based evaluation (TBE) &amp; reconstruction of the Theory of Change (ToC)</a:t>
            </a:r>
            <a:endParaRPr sz="6000">
              <a:solidFill>
                <a:srgbClr val="1D3866"/>
              </a:solidFill>
              <a:latin typeface="Montserrat"/>
              <a:ea typeface="Montserrat"/>
              <a:cs typeface="Montserrat"/>
              <a:sym typeface="Montserrat"/>
            </a:endParaRPr>
          </a:p>
          <a:p>
            <a:pPr indent="0" lvl="0" marL="0" marR="0" rtl="0" algn="just">
              <a:lnSpc>
                <a:spcPct val="106944"/>
              </a:lnSpc>
              <a:spcBef>
                <a:spcPts val="0"/>
              </a:spcBef>
              <a:spcAft>
                <a:spcPts val="0"/>
              </a:spcAft>
              <a:buNone/>
            </a:pPr>
            <a:r>
              <a:t/>
            </a:r>
            <a:endParaRPr sz="3600">
              <a:solidFill>
                <a:srgbClr val="1D3866"/>
              </a:solidFill>
              <a:latin typeface="Montserrat"/>
              <a:ea typeface="Montserrat"/>
              <a:cs typeface="Montserrat"/>
              <a:sym typeface="Montserrat"/>
            </a:endParaRPr>
          </a:p>
        </p:txBody>
      </p:sp>
      <p:sp>
        <p:nvSpPr>
          <p:cNvPr id="144" name="Google Shape;144;p4"/>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145" name="Google Shape;145;p4"/>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6" name="Google Shape;146;p4"/>
          <p:cNvGrpSpPr/>
          <p:nvPr/>
        </p:nvGrpSpPr>
        <p:grpSpPr>
          <a:xfrm>
            <a:off x="0" y="0"/>
            <a:ext cx="18417891" cy="1219432"/>
            <a:chOff x="0" y="0"/>
            <a:chExt cx="24557188" cy="1625910"/>
          </a:xfrm>
        </p:grpSpPr>
        <p:grpSp>
          <p:nvGrpSpPr>
            <p:cNvPr id="147" name="Google Shape;147;p4"/>
            <p:cNvGrpSpPr/>
            <p:nvPr/>
          </p:nvGrpSpPr>
          <p:grpSpPr>
            <a:xfrm rot="10800000">
              <a:off x="0" y="0"/>
              <a:ext cx="20179127" cy="1625910"/>
              <a:chOff x="0" y="-19050"/>
              <a:chExt cx="6160303" cy="496359"/>
            </a:xfrm>
          </p:grpSpPr>
          <p:sp>
            <p:nvSpPr>
              <p:cNvPr id="148" name="Google Shape;148;p4"/>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4"/>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50" name="Google Shape;150;p4"/>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151" name="Google Shape;151;p4"/>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grpSp>
        <p:nvGrpSpPr>
          <p:cNvPr id="746" name="Google Shape;746;p40"/>
          <p:cNvGrpSpPr/>
          <p:nvPr/>
        </p:nvGrpSpPr>
        <p:grpSpPr>
          <a:xfrm rot="10800000">
            <a:off x="3153655" y="9709431"/>
            <a:ext cx="15134345" cy="624370"/>
            <a:chOff x="0" y="-19050"/>
            <a:chExt cx="6160303" cy="254144"/>
          </a:xfrm>
        </p:grpSpPr>
        <p:sp>
          <p:nvSpPr>
            <p:cNvPr id="747" name="Google Shape;747;p40"/>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8" name="Google Shape;748;p40"/>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749" name="Google Shape;749;p40"/>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750" name="Google Shape;750;p40"/>
          <p:cNvSpPr txBox="1"/>
          <p:nvPr/>
        </p:nvSpPr>
        <p:spPr>
          <a:xfrm>
            <a:off x="1028700" y="2057400"/>
            <a:ext cx="16116300" cy="669414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Data Collection Methods</a:t>
            </a:r>
            <a:endParaRPr sz="6000">
              <a:solidFill>
                <a:srgbClr val="1D3866"/>
              </a:solidFill>
              <a:latin typeface="Montserrat"/>
              <a:ea typeface="Montserrat"/>
              <a:cs typeface="Montserrat"/>
              <a:sym typeface="Montserrat"/>
            </a:endParaRPr>
          </a:p>
          <a:p>
            <a:pPr indent="0" lvl="0" marL="0" marR="0" rtl="0" algn="l">
              <a:lnSpc>
                <a:spcPct val="183333"/>
              </a:lnSpc>
              <a:spcBef>
                <a:spcPts val="0"/>
              </a:spcBef>
              <a:spcAft>
                <a:spcPts val="0"/>
              </a:spcAft>
              <a:buNone/>
            </a:pPr>
            <a:r>
              <a:rPr lang="en-US" sz="3600" u="sng">
                <a:solidFill>
                  <a:srgbClr val="1D3866"/>
                </a:solidFill>
                <a:latin typeface="Montserrat"/>
                <a:ea typeface="Montserrat"/>
                <a:cs typeface="Montserrat"/>
                <a:sym typeface="Montserrat"/>
              </a:rPr>
              <a:t>Qualitative:</a:t>
            </a:r>
            <a:endParaRPr sz="3600" u="sng">
              <a:solidFill>
                <a:srgbClr val="1D3866"/>
              </a:solidFill>
              <a:latin typeface="Montserrat"/>
              <a:ea typeface="Montserrat"/>
              <a:cs typeface="Montserrat"/>
              <a:sym typeface="Montserrat"/>
            </a:endParaRPr>
          </a:p>
          <a:p>
            <a:pPr indent="-457200" lvl="0" marL="457200" marR="0" rtl="0" algn="just">
              <a:lnSpc>
                <a:spcPct val="110000"/>
              </a:lnSpc>
              <a:spcBef>
                <a:spcPts val="0"/>
              </a:spcBef>
              <a:spcAft>
                <a:spcPts val="0"/>
              </a:spcAft>
              <a:buClr>
                <a:srgbClr val="1D3866"/>
              </a:buClr>
              <a:buSzPts val="3500"/>
              <a:buFont typeface="Arial"/>
              <a:buChar char="•"/>
            </a:pPr>
            <a:r>
              <a:rPr lang="en-US" sz="3500">
                <a:solidFill>
                  <a:srgbClr val="1D3866"/>
                </a:solidFill>
                <a:latin typeface="Montserrat"/>
                <a:ea typeface="Montserrat"/>
                <a:cs typeface="Montserrat"/>
                <a:sym typeface="Montserrat"/>
              </a:rPr>
              <a:t>Interviews with youth participants, youth workers, and policymakers.</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0"/>
              </a:spcBef>
              <a:spcAft>
                <a:spcPts val="0"/>
              </a:spcAft>
              <a:buClr>
                <a:srgbClr val="1D3866"/>
              </a:buClr>
              <a:buSzPts val="3500"/>
              <a:buFont typeface="Arial"/>
              <a:buChar char="•"/>
            </a:pPr>
            <a:r>
              <a:rPr lang="en-US" sz="3500">
                <a:solidFill>
                  <a:srgbClr val="1D3866"/>
                </a:solidFill>
                <a:latin typeface="Montserrat"/>
                <a:ea typeface="Montserrat"/>
                <a:cs typeface="Montserrat"/>
                <a:sym typeface="Montserrat"/>
              </a:rPr>
              <a:t>Focus groups in different EU regions.</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0"/>
              </a:spcBef>
              <a:spcAft>
                <a:spcPts val="0"/>
              </a:spcAft>
              <a:buClr>
                <a:srgbClr val="1D3866"/>
              </a:buClr>
              <a:buSzPts val="3500"/>
              <a:buFont typeface="Arial"/>
              <a:buChar char="•"/>
            </a:pPr>
            <a:r>
              <a:rPr lang="en-US" sz="3500">
                <a:solidFill>
                  <a:srgbClr val="1D3866"/>
                </a:solidFill>
                <a:latin typeface="Montserrat"/>
                <a:ea typeface="Montserrat"/>
                <a:cs typeface="Montserrat"/>
                <a:sym typeface="Montserrat"/>
              </a:rPr>
              <a:t>Case studies of successful and unsuccessful initiatives.</a:t>
            </a:r>
            <a:endParaRPr sz="3500">
              <a:solidFill>
                <a:srgbClr val="1D3866"/>
              </a:solidFill>
              <a:latin typeface="Montserrat"/>
              <a:ea typeface="Montserrat"/>
              <a:cs typeface="Montserrat"/>
              <a:sym typeface="Montserrat"/>
            </a:endParaRPr>
          </a:p>
          <a:p>
            <a:pPr indent="0" lvl="0" marL="0" marR="0" rtl="0" algn="just">
              <a:lnSpc>
                <a:spcPct val="110000"/>
              </a:lnSpc>
              <a:spcBef>
                <a:spcPts val="0"/>
              </a:spcBef>
              <a:spcAft>
                <a:spcPts val="0"/>
              </a:spcAft>
              <a:buNone/>
            </a:pPr>
            <a:r>
              <a:t/>
            </a:r>
            <a:endParaRPr sz="3500" u="sng">
              <a:solidFill>
                <a:srgbClr val="1D3866"/>
              </a:solidFill>
              <a:latin typeface="Montserrat"/>
              <a:ea typeface="Montserrat"/>
              <a:cs typeface="Montserrat"/>
              <a:sym typeface="Montserrat"/>
            </a:endParaRPr>
          </a:p>
          <a:p>
            <a:pPr indent="0" lvl="0" marL="0" marR="0" rtl="0" algn="just">
              <a:lnSpc>
                <a:spcPct val="110000"/>
              </a:lnSpc>
              <a:spcBef>
                <a:spcPts val="0"/>
              </a:spcBef>
              <a:spcAft>
                <a:spcPts val="0"/>
              </a:spcAft>
              <a:buNone/>
            </a:pPr>
            <a:r>
              <a:rPr lang="en-US" sz="3500" u="sng">
                <a:solidFill>
                  <a:srgbClr val="1D3866"/>
                </a:solidFill>
                <a:latin typeface="Montserrat"/>
                <a:ea typeface="Montserrat"/>
                <a:cs typeface="Montserrat"/>
                <a:sym typeface="Montserrat"/>
              </a:rPr>
              <a:t>Quantitative:</a:t>
            </a:r>
            <a:endParaRPr sz="3500" u="sng">
              <a:solidFill>
                <a:srgbClr val="1D3866"/>
              </a:solidFill>
              <a:latin typeface="Montserrat"/>
              <a:ea typeface="Montserrat"/>
              <a:cs typeface="Montserrat"/>
              <a:sym typeface="Montserrat"/>
            </a:endParaRPr>
          </a:p>
          <a:p>
            <a:pPr indent="-457200" lvl="0" marL="457200" marR="0" rtl="0" algn="just">
              <a:lnSpc>
                <a:spcPct val="110000"/>
              </a:lnSpc>
              <a:spcBef>
                <a:spcPts val="0"/>
              </a:spcBef>
              <a:spcAft>
                <a:spcPts val="0"/>
              </a:spcAft>
              <a:buClr>
                <a:srgbClr val="1D3866"/>
              </a:buClr>
              <a:buSzPts val="3500"/>
              <a:buFont typeface="Arial"/>
              <a:buChar char="•"/>
            </a:pPr>
            <a:r>
              <a:rPr lang="en-US" sz="3500">
                <a:solidFill>
                  <a:srgbClr val="1D3866"/>
                </a:solidFill>
                <a:latin typeface="Montserrat"/>
                <a:ea typeface="Montserrat"/>
                <a:cs typeface="Montserrat"/>
                <a:sym typeface="Montserrat"/>
              </a:rPr>
              <a:t>Surveys on employment status, civic engagement, or education outcomes.</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0"/>
              </a:spcBef>
              <a:spcAft>
                <a:spcPts val="0"/>
              </a:spcAft>
              <a:buClr>
                <a:srgbClr val="1D3866"/>
              </a:buClr>
              <a:buSzPts val="3500"/>
              <a:buFont typeface="Arial"/>
              <a:buChar char="•"/>
            </a:pPr>
            <a:r>
              <a:rPr lang="en-US" sz="3500">
                <a:solidFill>
                  <a:srgbClr val="1D3866"/>
                </a:solidFill>
                <a:latin typeface="Montserrat"/>
                <a:ea typeface="Montserrat"/>
                <a:cs typeface="Montserrat"/>
                <a:sym typeface="Montserrat"/>
              </a:rPr>
              <a:t>Comparative analysis of program uptake and outcomes across different countries or regions.</a:t>
            </a:r>
            <a:endParaRPr/>
          </a:p>
          <a:p>
            <a:pPr indent="0" lvl="0" marL="0" marR="0" rtl="0" algn="just">
              <a:lnSpc>
                <a:spcPct val="110000"/>
              </a:lnSpc>
              <a:spcBef>
                <a:spcPts val="0"/>
              </a:spcBef>
              <a:spcAft>
                <a:spcPts val="0"/>
              </a:spcAft>
              <a:buNone/>
            </a:pPr>
            <a:r>
              <a:t/>
            </a:r>
            <a:endParaRPr sz="3500">
              <a:solidFill>
                <a:srgbClr val="1D3866"/>
              </a:solidFill>
              <a:latin typeface="Montserrat"/>
              <a:ea typeface="Montserrat"/>
              <a:cs typeface="Montserrat"/>
              <a:sym typeface="Montserrat"/>
            </a:endParaRPr>
          </a:p>
        </p:txBody>
      </p:sp>
      <p:sp>
        <p:nvSpPr>
          <p:cNvPr id="751" name="Google Shape;751;p40"/>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752" name="Google Shape;752;p40"/>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753" name="Google Shape;753;p40"/>
          <p:cNvGrpSpPr/>
          <p:nvPr/>
        </p:nvGrpSpPr>
        <p:grpSpPr>
          <a:xfrm>
            <a:off x="0" y="0"/>
            <a:ext cx="18417891" cy="1219432"/>
            <a:chOff x="0" y="0"/>
            <a:chExt cx="24557188" cy="1625910"/>
          </a:xfrm>
        </p:grpSpPr>
        <p:grpSp>
          <p:nvGrpSpPr>
            <p:cNvPr id="754" name="Google Shape;754;p40"/>
            <p:cNvGrpSpPr/>
            <p:nvPr/>
          </p:nvGrpSpPr>
          <p:grpSpPr>
            <a:xfrm rot="10800000">
              <a:off x="0" y="0"/>
              <a:ext cx="20179127" cy="1625910"/>
              <a:chOff x="0" y="-19050"/>
              <a:chExt cx="6160303" cy="496359"/>
            </a:xfrm>
          </p:grpSpPr>
          <p:sp>
            <p:nvSpPr>
              <p:cNvPr id="755" name="Google Shape;755;p40"/>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6" name="Google Shape;756;p40"/>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757" name="Google Shape;757;p40"/>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758" name="Google Shape;758;p40"/>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grpSp>
        <p:nvGrpSpPr>
          <p:cNvPr id="763" name="Google Shape;763;p41"/>
          <p:cNvGrpSpPr/>
          <p:nvPr/>
        </p:nvGrpSpPr>
        <p:grpSpPr>
          <a:xfrm rot="10800000">
            <a:off x="3153655" y="9709431"/>
            <a:ext cx="15134345" cy="624370"/>
            <a:chOff x="0" y="-19050"/>
            <a:chExt cx="6160303" cy="254144"/>
          </a:xfrm>
        </p:grpSpPr>
        <p:sp>
          <p:nvSpPr>
            <p:cNvPr id="764" name="Google Shape;764;p41"/>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5" name="Google Shape;765;p41"/>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766" name="Google Shape;766;p41"/>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767" name="Google Shape;767;p41"/>
          <p:cNvSpPr txBox="1"/>
          <p:nvPr/>
        </p:nvSpPr>
        <p:spPr>
          <a:xfrm>
            <a:off x="1014413" y="2309680"/>
            <a:ext cx="16268700" cy="473206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Refining the Theory </a:t>
            </a:r>
            <a:endParaRPr sz="6000">
              <a:solidFill>
                <a:srgbClr val="1D3866"/>
              </a:solidFill>
              <a:latin typeface="Montserrat"/>
              <a:ea typeface="Montserrat"/>
              <a:cs typeface="Montserrat"/>
              <a:sym typeface="Montserrat"/>
            </a:endParaRPr>
          </a:p>
          <a:p>
            <a:pPr indent="0" lvl="0" marL="0" marR="0" rtl="0" algn="just">
              <a:lnSpc>
                <a:spcPct val="110000"/>
              </a:lnSpc>
              <a:spcBef>
                <a:spcPts val="1200"/>
              </a:spcBef>
              <a:spcAft>
                <a:spcPts val="0"/>
              </a:spcAft>
              <a:buNone/>
            </a:pPr>
            <a:r>
              <a:rPr lang="en-US" sz="3500">
                <a:solidFill>
                  <a:srgbClr val="1D3866"/>
                </a:solidFill>
                <a:latin typeface="Montserrat"/>
                <a:ea typeface="Montserrat"/>
                <a:cs typeface="Montserrat"/>
                <a:sym typeface="Montserrat"/>
              </a:rPr>
              <a:t>As  dana is gathered, we may find that some mechanisms work only in certain contexts:</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600"/>
              </a:spcBef>
              <a:spcAft>
                <a:spcPts val="0"/>
              </a:spcAft>
              <a:buClr>
                <a:srgbClr val="1D3866"/>
              </a:buClr>
              <a:buSzPts val="3500"/>
              <a:buFont typeface="Arial"/>
              <a:buChar char="•"/>
            </a:pPr>
            <a:r>
              <a:rPr b="1" lang="en-US" sz="3500">
                <a:solidFill>
                  <a:srgbClr val="1D3866"/>
                </a:solidFill>
                <a:latin typeface="Montserrat"/>
                <a:ea typeface="Montserrat"/>
                <a:cs typeface="Montserrat"/>
                <a:sym typeface="Montserrat"/>
              </a:rPr>
              <a:t>Example refinement: </a:t>
            </a:r>
            <a:r>
              <a:rPr lang="en-US" sz="3500">
                <a:solidFill>
                  <a:srgbClr val="1D3866"/>
                </a:solidFill>
                <a:latin typeface="Montserrat"/>
                <a:ea typeface="Montserrat"/>
                <a:cs typeface="Montserrat"/>
                <a:sym typeface="Montserrat"/>
              </a:rPr>
              <a:t>Civic engagement increases only when youth feel they can influence decisions and when there's local political support.</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600"/>
              </a:spcBef>
              <a:spcAft>
                <a:spcPts val="0"/>
              </a:spcAft>
              <a:buClr>
                <a:srgbClr val="1D3866"/>
              </a:buClr>
              <a:buSzPts val="3500"/>
              <a:buFont typeface="Arial"/>
              <a:buChar char="•"/>
            </a:pPr>
            <a:r>
              <a:rPr b="1" lang="en-US" sz="3500">
                <a:solidFill>
                  <a:srgbClr val="1D3866"/>
                </a:solidFill>
                <a:latin typeface="Montserrat"/>
                <a:ea typeface="Montserrat"/>
                <a:cs typeface="Montserrat"/>
                <a:sym typeface="Montserrat"/>
              </a:rPr>
              <a:t>Adjust the theory to say: </a:t>
            </a:r>
            <a:r>
              <a:rPr lang="en-US" sz="3500">
                <a:solidFill>
                  <a:srgbClr val="1D3866"/>
                </a:solidFill>
                <a:latin typeface="Montserrat"/>
                <a:ea typeface="Montserrat"/>
                <a:cs typeface="Montserrat"/>
                <a:sym typeface="Montserrat"/>
              </a:rPr>
              <a:t>"EU programs work best in promoting youth participation when local governance is open and accessible."</a:t>
            </a:r>
            <a:endParaRPr/>
          </a:p>
          <a:p>
            <a:pPr indent="0" lvl="0" marL="0" marR="0" rtl="0" algn="just">
              <a:lnSpc>
                <a:spcPct val="110000"/>
              </a:lnSpc>
              <a:spcBef>
                <a:spcPts val="600"/>
              </a:spcBef>
              <a:spcAft>
                <a:spcPts val="0"/>
              </a:spcAft>
              <a:buNone/>
            </a:pPr>
            <a:r>
              <a:t/>
            </a:r>
            <a:endParaRPr sz="3500">
              <a:solidFill>
                <a:srgbClr val="1D3866"/>
              </a:solidFill>
              <a:latin typeface="Montserrat"/>
              <a:ea typeface="Montserrat"/>
              <a:cs typeface="Montserrat"/>
              <a:sym typeface="Montserrat"/>
            </a:endParaRPr>
          </a:p>
        </p:txBody>
      </p:sp>
      <p:sp>
        <p:nvSpPr>
          <p:cNvPr id="768" name="Google Shape;768;p41"/>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769" name="Google Shape;769;p41"/>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770" name="Google Shape;770;p41"/>
          <p:cNvGrpSpPr/>
          <p:nvPr/>
        </p:nvGrpSpPr>
        <p:grpSpPr>
          <a:xfrm>
            <a:off x="0" y="0"/>
            <a:ext cx="18417891" cy="1219432"/>
            <a:chOff x="0" y="0"/>
            <a:chExt cx="24557188" cy="1625910"/>
          </a:xfrm>
        </p:grpSpPr>
        <p:grpSp>
          <p:nvGrpSpPr>
            <p:cNvPr id="771" name="Google Shape;771;p41"/>
            <p:cNvGrpSpPr/>
            <p:nvPr/>
          </p:nvGrpSpPr>
          <p:grpSpPr>
            <a:xfrm rot="10800000">
              <a:off x="0" y="0"/>
              <a:ext cx="20179127" cy="1625910"/>
              <a:chOff x="0" y="-19050"/>
              <a:chExt cx="6160303" cy="496359"/>
            </a:xfrm>
          </p:grpSpPr>
          <p:sp>
            <p:nvSpPr>
              <p:cNvPr id="772" name="Google Shape;772;p41"/>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3" name="Google Shape;773;p41"/>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774" name="Google Shape;774;p41"/>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775" name="Google Shape;775;p41"/>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grpSp>
        <p:nvGrpSpPr>
          <p:cNvPr id="780" name="Google Shape;780;p42"/>
          <p:cNvGrpSpPr/>
          <p:nvPr/>
        </p:nvGrpSpPr>
        <p:grpSpPr>
          <a:xfrm rot="10800000">
            <a:off x="3153655" y="9709431"/>
            <a:ext cx="15134345" cy="624370"/>
            <a:chOff x="0" y="-19050"/>
            <a:chExt cx="6160303" cy="254144"/>
          </a:xfrm>
        </p:grpSpPr>
        <p:sp>
          <p:nvSpPr>
            <p:cNvPr id="781" name="Google Shape;781;p42"/>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2" name="Google Shape;782;p42"/>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783" name="Google Shape;783;p42"/>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784" name="Google Shape;784;p42"/>
          <p:cNvSpPr txBox="1"/>
          <p:nvPr/>
        </p:nvSpPr>
        <p:spPr>
          <a:xfrm>
            <a:off x="838201" y="1679923"/>
            <a:ext cx="16749510" cy="6927153"/>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6000">
                <a:solidFill>
                  <a:srgbClr val="1D3866"/>
                </a:solidFill>
                <a:latin typeface="Montserrat"/>
                <a:ea typeface="Montserrat"/>
                <a:cs typeface="Montserrat"/>
                <a:sym typeface="Montserrat"/>
              </a:rPr>
              <a:t>Realist Evaluation Plan: EU Youth Policy</a:t>
            </a:r>
            <a:endParaRPr/>
          </a:p>
          <a:p>
            <a:pPr indent="0" lvl="0" marL="0" marR="0" rtl="0" algn="just">
              <a:lnSpc>
                <a:spcPct val="110000"/>
              </a:lnSpc>
              <a:spcBef>
                <a:spcPts val="1200"/>
              </a:spcBef>
              <a:spcAft>
                <a:spcPts val="0"/>
              </a:spcAft>
              <a:buNone/>
            </a:pPr>
            <a:r>
              <a:rPr b="1" lang="en-US" sz="3500">
                <a:solidFill>
                  <a:srgbClr val="1D3866"/>
                </a:solidFill>
                <a:latin typeface="Montserrat"/>
                <a:ea typeface="Montserrat"/>
                <a:cs typeface="Montserrat"/>
                <a:sym typeface="Montserrat"/>
              </a:rPr>
              <a:t>Evaluation Title: </a:t>
            </a:r>
            <a:r>
              <a:rPr lang="en-US" sz="3500">
                <a:solidFill>
                  <a:srgbClr val="1D3866"/>
                </a:solidFill>
                <a:latin typeface="Montserrat"/>
                <a:ea typeface="Montserrat"/>
                <a:cs typeface="Montserrat"/>
                <a:sym typeface="Montserrat"/>
              </a:rPr>
              <a:t>“Understanding What Works in the EU Youth Policy: A Realist Evaluation of Youth Empowerment and Inclusion”.</a:t>
            </a:r>
            <a:endParaRPr b="1" sz="3500">
              <a:solidFill>
                <a:srgbClr val="1D3866"/>
              </a:solidFill>
              <a:latin typeface="Montserrat"/>
              <a:ea typeface="Montserrat"/>
              <a:cs typeface="Montserrat"/>
              <a:sym typeface="Montserrat"/>
            </a:endParaRPr>
          </a:p>
          <a:p>
            <a:pPr indent="0" lvl="0" marL="0" marR="0" rtl="0" algn="just">
              <a:lnSpc>
                <a:spcPct val="110000"/>
              </a:lnSpc>
              <a:spcBef>
                <a:spcPts val="600"/>
              </a:spcBef>
              <a:spcAft>
                <a:spcPts val="0"/>
              </a:spcAft>
              <a:buNone/>
            </a:pPr>
            <a:r>
              <a:rPr b="1" lang="en-US" sz="3500">
                <a:solidFill>
                  <a:srgbClr val="1D3866"/>
                </a:solidFill>
                <a:latin typeface="Montserrat"/>
                <a:ea typeface="Montserrat"/>
                <a:cs typeface="Montserrat"/>
                <a:sym typeface="Montserrat"/>
              </a:rPr>
              <a:t>Purpose of the Evaluation: </a:t>
            </a:r>
            <a:r>
              <a:rPr lang="en-US" sz="3500">
                <a:solidFill>
                  <a:srgbClr val="1D3866"/>
                </a:solidFill>
                <a:latin typeface="Montserrat"/>
                <a:ea typeface="Montserrat"/>
                <a:cs typeface="Montserrat"/>
                <a:sym typeface="Montserrat"/>
              </a:rPr>
              <a:t>To understand how and why EU Youth Policy initiatives (e.g., Erasmus+, Youth Guarantee, EU Youth Dialogue) </a:t>
            </a:r>
            <a:r>
              <a:rPr i="1" lang="en-US" sz="3500">
                <a:solidFill>
                  <a:srgbClr val="1D3866"/>
                </a:solidFill>
                <a:latin typeface="Montserrat"/>
                <a:ea typeface="Montserrat"/>
                <a:cs typeface="Montserrat"/>
                <a:sym typeface="Montserrat"/>
              </a:rPr>
              <a:t>contribute to </a:t>
            </a:r>
            <a:r>
              <a:rPr lang="en-US" sz="3500">
                <a:solidFill>
                  <a:srgbClr val="1D3866"/>
                </a:solidFill>
                <a:latin typeface="Montserrat"/>
                <a:ea typeface="Montserrat"/>
                <a:cs typeface="Montserrat"/>
                <a:sym typeface="Montserrat"/>
              </a:rPr>
              <a:t>youth empowerment, employability, and civic participation—for whom they work best, and under what circumstances.</a:t>
            </a:r>
            <a:endParaRPr sz="3500">
              <a:solidFill>
                <a:srgbClr val="1D3866"/>
              </a:solidFill>
              <a:latin typeface="Montserrat"/>
              <a:ea typeface="Montserrat"/>
              <a:cs typeface="Montserrat"/>
              <a:sym typeface="Montserrat"/>
            </a:endParaRPr>
          </a:p>
          <a:p>
            <a:pPr indent="0" lvl="0" marL="0" marR="0" rtl="0" algn="just">
              <a:lnSpc>
                <a:spcPct val="110000"/>
              </a:lnSpc>
              <a:spcBef>
                <a:spcPts val="600"/>
              </a:spcBef>
              <a:spcAft>
                <a:spcPts val="0"/>
              </a:spcAft>
              <a:buNone/>
            </a:pPr>
            <a:r>
              <a:rPr b="1" lang="en-US" sz="3500">
                <a:solidFill>
                  <a:srgbClr val="1D3866"/>
                </a:solidFill>
                <a:latin typeface="Montserrat"/>
                <a:ea typeface="Montserrat"/>
                <a:cs typeface="Montserrat"/>
                <a:sym typeface="Montserrat"/>
              </a:rPr>
              <a:t>Evaluation Objectives: </a:t>
            </a:r>
            <a:endParaRPr/>
          </a:p>
          <a:p>
            <a:pPr indent="-457200" lvl="0" marL="457200" marR="0" rtl="0" algn="just">
              <a:lnSpc>
                <a:spcPct val="137500"/>
              </a:lnSpc>
              <a:spcBef>
                <a:spcPts val="600"/>
              </a:spcBef>
              <a:spcAft>
                <a:spcPts val="0"/>
              </a:spcAft>
              <a:buClr>
                <a:srgbClr val="1D3866"/>
              </a:buClr>
              <a:buSzPts val="2800"/>
              <a:buFont typeface="Arial"/>
              <a:buChar char="•"/>
            </a:pPr>
            <a:r>
              <a:rPr lang="en-US" sz="2800">
                <a:solidFill>
                  <a:srgbClr val="1D3866"/>
                </a:solidFill>
                <a:latin typeface="Montserrat"/>
                <a:ea typeface="Montserrat"/>
                <a:cs typeface="Montserrat"/>
                <a:sym typeface="Montserrat"/>
              </a:rPr>
              <a:t>To identify key mechanisms through which EU Youth Policy interventions operate.</a:t>
            </a:r>
            <a:endParaRPr sz="2800">
              <a:solidFill>
                <a:srgbClr val="1D3866"/>
              </a:solidFill>
              <a:latin typeface="Montserrat"/>
              <a:ea typeface="Montserrat"/>
              <a:cs typeface="Montserrat"/>
              <a:sym typeface="Montserrat"/>
            </a:endParaRPr>
          </a:p>
          <a:p>
            <a:pPr indent="-457200" lvl="0" marL="457200" marR="0" rtl="0" algn="just">
              <a:lnSpc>
                <a:spcPct val="137500"/>
              </a:lnSpc>
              <a:spcBef>
                <a:spcPts val="600"/>
              </a:spcBef>
              <a:spcAft>
                <a:spcPts val="0"/>
              </a:spcAft>
              <a:buClr>
                <a:srgbClr val="1D3866"/>
              </a:buClr>
              <a:buSzPts val="2800"/>
              <a:buFont typeface="Arial"/>
              <a:buChar char="•"/>
            </a:pPr>
            <a:r>
              <a:rPr lang="en-US" sz="2800">
                <a:solidFill>
                  <a:srgbClr val="1D3866"/>
                </a:solidFill>
                <a:latin typeface="Montserrat"/>
                <a:ea typeface="Montserrat"/>
                <a:cs typeface="Montserrat"/>
                <a:sym typeface="Montserrat"/>
              </a:rPr>
              <a:t>To explore how contextual factors influence outcomes.</a:t>
            </a:r>
            <a:endParaRPr sz="2800">
              <a:solidFill>
                <a:srgbClr val="1D3866"/>
              </a:solidFill>
              <a:latin typeface="Montserrat"/>
              <a:ea typeface="Montserrat"/>
              <a:cs typeface="Montserrat"/>
              <a:sym typeface="Montserrat"/>
            </a:endParaRPr>
          </a:p>
          <a:p>
            <a:pPr indent="-457200" lvl="0" marL="457200" marR="0" rtl="0" algn="just">
              <a:lnSpc>
                <a:spcPct val="137500"/>
              </a:lnSpc>
              <a:spcBef>
                <a:spcPts val="600"/>
              </a:spcBef>
              <a:spcAft>
                <a:spcPts val="0"/>
              </a:spcAft>
              <a:buClr>
                <a:srgbClr val="1D3866"/>
              </a:buClr>
              <a:buSzPts val="2800"/>
              <a:buFont typeface="Arial"/>
              <a:buChar char="•"/>
            </a:pPr>
            <a:r>
              <a:rPr lang="en-US" sz="2800">
                <a:solidFill>
                  <a:srgbClr val="1D3866"/>
                </a:solidFill>
                <a:latin typeface="Montserrat"/>
                <a:ea typeface="Montserrat"/>
                <a:cs typeface="Montserrat"/>
                <a:sym typeface="Montserrat"/>
              </a:rPr>
              <a:t>To test and refine an initial program theory using CMO configurations.</a:t>
            </a:r>
            <a:endParaRPr sz="2800">
              <a:solidFill>
                <a:srgbClr val="1D3866"/>
              </a:solidFill>
              <a:latin typeface="Montserrat"/>
              <a:ea typeface="Montserrat"/>
              <a:cs typeface="Montserrat"/>
              <a:sym typeface="Montserrat"/>
            </a:endParaRPr>
          </a:p>
          <a:p>
            <a:pPr indent="-457200" lvl="0" marL="457200" marR="0" rtl="0" algn="just">
              <a:lnSpc>
                <a:spcPct val="137500"/>
              </a:lnSpc>
              <a:spcBef>
                <a:spcPts val="600"/>
              </a:spcBef>
              <a:spcAft>
                <a:spcPts val="0"/>
              </a:spcAft>
              <a:buClr>
                <a:srgbClr val="1D3866"/>
              </a:buClr>
              <a:buSzPts val="2800"/>
              <a:buFont typeface="Arial"/>
              <a:buChar char="•"/>
            </a:pPr>
            <a:r>
              <a:rPr lang="en-US" sz="2800">
                <a:solidFill>
                  <a:srgbClr val="1D3866"/>
                </a:solidFill>
                <a:latin typeface="Montserrat"/>
                <a:ea typeface="Montserrat"/>
                <a:cs typeface="Montserrat"/>
                <a:sym typeface="Montserrat"/>
              </a:rPr>
              <a:t>To provide policy recommendations based on realist findings.</a:t>
            </a:r>
            <a:endParaRPr/>
          </a:p>
        </p:txBody>
      </p:sp>
      <p:sp>
        <p:nvSpPr>
          <p:cNvPr id="785" name="Google Shape;785;p42"/>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786" name="Google Shape;786;p42"/>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787" name="Google Shape;787;p42"/>
          <p:cNvGrpSpPr/>
          <p:nvPr/>
        </p:nvGrpSpPr>
        <p:grpSpPr>
          <a:xfrm>
            <a:off x="0" y="0"/>
            <a:ext cx="18417891" cy="1219432"/>
            <a:chOff x="0" y="0"/>
            <a:chExt cx="24557188" cy="1625910"/>
          </a:xfrm>
        </p:grpSpPr>
        <p:grpSp>
          <p:nvGrpSpPr>
            <p:cNvPr id="788" name="Google Shape;788;p42"/>
            <p:cNvGrpSpPr/>
            <p:nvPr/>
          </p:nvGrpSpPr>
          <p:grpSpPr>
            <a:xfrm rot="10800000">
              <a:off x="0" y="0"/>
              <a:ext cx="20179127" cy="1625910"/>
              <a:chOff x="0" y="-19050"/>
              <a:chExt cx="6160303" cy="496359"/>
            </a:xfrm>
          </p:grpSpPr>
          <p:sp>
            <p:nvSpPr>
              <p:cNvPr id="789" name="Google Shape;789;p42"/>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0" name="Google Shape;790;p42"/>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791" name="Google Shape;791;p42"/>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792" name="Google Shape;792;p42"/>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grpSp>
        <p:nvGrpSpPr>
          <p:cNvPr id="797" name="Google Shape;797;p43"/>
          <p:cNvGrpSpPr/>
          <p:nvPr/>
        </p:nvGrpSpPr>
        <p:grpSpPr>
          <a:xfrm rot="10800000">
            <a:off x="3153655" y="9709431"/>
            <a:ext cx="15134345" cy="624370"/>
            <a:chOff x="0" y="-19050"/>
            <a:chExt cx="6160303" cy="254144"/>
          </a:xfrm>
        </p:grpSpPr>
        <p:sp>
          <p:nvSpPr>
            <p:cNvPr id="798" name="Google Shape;798;p43"/>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9" name="Google Shape;799;p43"/>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800" name="Google Shape;800;p43"/>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801" name="Google Shape;801;p43"/>
          <p:cNvSpPr txBox="1"/>
          <p:nvPr/>
        </p:nvSpPr>
        <p:spPr>
          <a:xfrm>
            <a:off x="871538" y="1448729"/>
            <a:ext cx="16535400" cy="7747698"/>
          </a:xfrm>
          <a:prstGeom prst="rect">
            <a:avLst/>
          </a:prstGeom>
          <a:noFill/>
          <a:ln>
            <a:noFill/>
          </a:ln>
        </p:spPr>
        <p:txBody>
          <a:bodyPr anchorCtr="0" anchor="t" bIns="0" lIns="0" spcFirstLastPara="1" rIns="0" wrap="square" tIns="0">
            <a:spAutoFit/>
          </a:bodyPr>
          <a:lstStyle/>
          <a:p>
            <a:pPr indent="0" lvl="0" marL="0" marR="0" rtl="0" algn="just">
              <a:lnSpc>
                <a:spcPct val="71296"/>
              </a:lnSpc>
              <a:spcBef>
                <a:spcPts val="0"/>
              </a:spcBef>
              <a:spcAft>
                <a:spcPts val="0"/>
              </a:spcAft>
              <a:buNone/>
            </a:pPr>
            <a:r>
              <a:t/>
            </a:r>
            <a:endParaRPr b="1" sz="5400">
              <a:solidFill>
                <a:srgbClr val="1D3866"/>
              </a:solidFill>
              <a:latin typeface="Montserrat"/>
              <a:ea typeface="Montserrat"/>
              <a:cs typeface="Montserrat"/>
              <a:sym typeface="Montserrat"/>
            </a:endParaRPr>
          </a:p>
          <a:p>
            <a:pPr indent="0" lvl="0" marL="0" marR="0" rtl="0" algn="just">
              <a:lnSpc>
                <a:spcPct val="71296"/>
              </a:lnSpc>
              <a:spcBef>
                <a:spcPts val="1200"/>
              </a:spcBef>
              <a:spcAft>
                <a:spcPts val="0"/>
              </a:spcAft>
              <a:buNone/>
            </a:pPr>
            <a:r>
              <a:rPr b="1" lang="en-US" sz="5400">
                <a:solidFill>
                  <a:srgbClr val="1D3866"/>
                </a:solidFill>
                <a:latin typeface="Montserrat"/>
                <a:ea typeface="Montserrat"/>
                <a:cs typeface="Montserrat"/>
                <a:sym typeface="Montserrat"/>
              </a:rPr>
              <a:t>Realist Evaluation Plan: EU Youth Policy</a:t>
            </a:r>
            <a:endParaRPr/>
          </a:p>
          <a:p>
            <a:pPr indent="0" lvl="0" marL="0" marR="0" rtl="0" algn="just">
              <a:lnSpc>
                <a:spcPct val="110000"/>
              </a:lnSpc>
              <a:spcBef>
                <a:spcPts val="1200"/>
              </a:spcBef>
              <a:spcAft>
                <a:spcPts val="0"/>
              </a:spcAft>
              <a:buNone/>
            </a:pPr>
            <a:r>
              <a:rPr b="1" lang="en-US" sz="3500">
                <a:solidFill>
                  <a:srgbClr val="1D3866"/>
                </a:solidFill>
                <a:latin typeface="Montserrat"/>
                <a:ea typeface="Montserrat"/>
                <a:cs typeface="Montserrat"/>
                <a:sym typeface="Montserrat"/>
              </a:rPr>
              <a:t>Initial Program Theory: </a:t>
            </a:r>
            <a:r>
              <a:rPr lang="en-US" sz="3500">
                <a:solidFill>
                  <a:srgbClr val="1D3866"/>
                </a:solidFill>
                <a:latin typeface="Montserrat"/>
                <a:ea typeface="Montserrat"/>
                <a:cs typeface="Montserrat"/>
                <a:sym typeface="Montserrat"/>
              </a:rPr>
              <a:t>The EU Youth Policy empowers young people by offering opportunities for education, mobility, participation, and support.</a:t>
            </a:r>
            <a:endParaRPr sz="3500">
              <a:solidFill>
                <a:srgbClr val="1D3866"/>
              </a:solidFill>
              <a:latin typeface="Montserrat"/>
              <a:ea typeface="Montserrat"/>
              <a:cs typeface="Montserrat"/>
              <a:sym typeface="Montserrat"/>
            </a:endParaRPr>
          </a:p>
          <a:p>
            <a:pPr indent="0" lvl="0" marL="0" marR="0" rtl="0" algn="just">
              <a:lnSpc>
                <a:spcPct val="110000"/>
              </a:lnSpc>
              <a:spcBef>
                <a:spcPts val="600"/>
              </a:spcBef>
              <a:spcAft>
                <a:spcPts val="0"/>
              </a:spcAft>
              <a:buNone/>
            </a:pPr>
            <a:r>
              <a:rPr b="1" lang="en-US" sz="3500">
                <a:solidFill>
                  <a:srgbClr val="1D3866"/>
                </a:solidFill>
                <a:latin typeface="Montserrat"/>
                <a:ea typeface="Montserrat"/>
                <a:cs typeface="Montserrat"/>
                <a:sym typeface="Montserrat"/>
              </a:rPr>
              <a:t>Theory: </a:t>
            </a:r>
            <a:r>
              <a:rPr lang="en-US" sz="3500">
                <a:solidFill>
                  <a:srgbClr val="1D3866"/>
                </a:solidFill>
                <a:latin typeface="Montserrat"/>
                <a:ea typeface="Montserrat"/>
                <a:cs typeface="Montserrat"/>
                <a:sym typeface="Montserrat"/>
              </a:rPr>
              <a:t>If young people are provided with tailored opportunities and support, they will become more socially included, employable, and civically engaged.</a:t>
            </a:r>
            <a:endParaRPr sz="3500">
              <a:solidFill>
                <a:srgbClr val="1D3866"/>
              </a:solidFill>
              <a:latin typeface="Montserrat"/>
              <a:ea typeface="Montserrat"/>
              <a:cs typeface="Montserrat"/>
              <a:sym typeface="Montserrat"/>
            </a:endParaRPr>
          </a:p>
          <a:p>
            <a:pPr indent="0" lvl="0" marL="0" marR="0" rtl="0" algn="just">
              <a:lnSpc>
                <a:spcPct val="110000"/>
              </a:lnSpc>
              <a:spcBef>
                <a:spcPts val="600"/>
              </a:spcBef>
              <a:spcAft>
                <a:spcPts val="0"/>
              </a:spcAft>
              <a:buNone/>
            </a:pPr>
            <a:r>
              <a:rPr b="1" lang="en-US" sz="3500">
                <a:solidFill>
                  <a:srgbClr val="1D3866"/>
                </a:solidFill>
                <a:latin typeface="Montserrat"/>
                <a:ea typeface="Montserrat"/>
                <a:cs typeface="Montserrat"/>
                <a:sym typeface="Montserrat"/>
              </a:rPr>
              <a:t>Research Questions </a:t>
            </a:r>
            <a:r>
              <a:rPr lang="en-US" sz="3500">
                <a:solidFill>
                  <a:srgbClr val="1D3866"/>
                </a:solidFill>
                <a:latin typeface="Montserrat"/>
                <a:ea typeface="Montserrat"/>
                <a:cs typeface="Montserrat"/>
                <a:sym typeface="Montserrat"/>
              </a:rPr>
              <a:t>(Realist-Style): </a:t>
            </a:r>
            <a:endParaRPr/>
          </a:p>
          <a:p>
            <a:pPr indent="-457200" lvl="0" marL="457200" marR="0" rtl="0" algn="just">
              <a:lnSpc>
                <a:spcPct val="120312"/>
              </a:lnSpc>
              <a:spcBef>
                <a:spcPts val="600"/>
              </a:spcBef>
              <a:spcAft>
                <a:spcPts val="0"/>
              </a:spcAft>
              <a:buClr>
                <a:srgbClr val="1D3866"/>
              </a:buClr>
              <a:buSzPts val="3200"/>
              <a:buFont typeface="Arial"/>
              <a:buChar char="•"/>
            </a:pPr>
            <a:r>
              <a:rPr lang="en-US" sz="3200">
                <a:solidFill>
                  <a:srgbClr val="1D3866"/>
                </a:solidFill>
                <a:latin typeface="Montserrat"/>
                <a:ea typeface="Montserrat"/>
                <a:cs typeface="Montserrat"/>
                <a:sym typeface="Montserrat"/>
              </a:rPr>
              <a:t>What are the key mechanisms that explain how EU Youth Policy initiatives achieve their intended outcomes?</a:t>
            </a:r>
            <a:endParaRPr sz="3200">
              <a:solidFill>
                <a:srgbClr val="1D3866"/>
              </a:solidFill>
              <a:latin typeface="Montserrat"/>
              <a:ea typeface="Montserrat"/>
              <a:cs typeface="Montserrat"/>
              <a:sym typeface="Montserrat"/>
            </a:endParaRPr>
          </a:p>
          <a:p>
            <a:pPr indent="-457200" lvl="0" marL="457200" marR="0" rtl="0" algn="just">
              <a:lnSpc>
                <a:spcPct val="120312"/>
              </a:lnSpc>
              <a:spcBef>
                <a:spcPts val="600"/>
              </a:spcBef>
              <a:spcAft>
                <a:spcPts val="0"/>
              </a:spcAft>
              <a:buClr>
                <a:srgbClr val="1D3866"/>
              </a:buClr>
              <a:buSzPts val="3200"/>
              <a:buFont typeface="Arial"/>
              <a:buChar char="•"/>
            </a:pPr>
            <a:r>
              <a:rPr lang="en-US" sz="3200">
                <a:solidFill>
                  <a:srgbClr val="1D3866"/>
                </a:solidFill>
                <a:latin typeface="Montserrat"/>
                <a:ea typeface="Montserrat"/>
                <a:cs typeface="Montserrat"/>
                <a:sym typeface="Montserrat"/>
              </a:rPr>
              <a:t>In what contexts are these mechanisms activated or blocked?</a:t>
            </a:r>
            <a:endParaRPr sz="3200">
              <a:solidFill>
                <a:srgbClr val="1D3866"/>
              </a:solidFill>
              <a:latin typeface="Montserrat"/>
              <a:ea typeface="Montserrat"/>
              <a:cs typeface="Montserrat"/>
              <a:sym typeface="Montserrat"/>
            </a:endParaRPr>
          </a:p>
          <a:p>
            <a:pPr indent="-457200" lvl="0" marL="457200" marR="0" rtl="0" algn="just">
              <a:lnSpc>
                <a:spcPct val="120312"/>
              </a:lnSpc>
              <a:spcBef>
                <a:spcPts val="600"/>
              </a:spcBef>
              <a:spcAft>
                <a:spcPts val="0"/>
              </a:spcAft>
              <a:buClr>
                <a:srgbClr val="1D3866"/>
              </a:buClr>
              <a:buSzPts val="3200"/>
              <a:buFont typeface="Arial"/>
              <a:buChar char="•"/>
            </a:pPr>
            <a:r>
              <a:rPr lang="en-US" sz="3200">
                <a:solidFill>
                  <a:srgbClr val="1D3866"/>
                </a:solidFill>
                <a:latin typeface="Montserrat"/>
                <a:ea typeface="Montserrat"/>
                <a:cs typeface="Montserrat"/>
                <a:sym typeface="Montserrat"/>
              </a:rPr>
              <a:t>What are the outcomes for different groups (e.g., rural youth, NEETs, migrants)?</a:t>
            </a:r>
            <a:endParaRPr sz="3200">
              <a:solidFill>
                <a:srgbClr val="1D3866"/>
              </a:solidFill>
              <a:latin typeface="Montserrat"/>
              <a:ea typeface="Montserrat"/>
              <a:cs typeface="Montserrat"/>
              <a:sym typeface="Montserrat"/>
            </a:endParaRPr>
          </a:p>
          <a:p>
            <a:pPr indent="-457200" lvl="0" marL="457200" marR="0" rtl="0" algn="just">
              <a:lnSpc>
                <a:spcPct val="120312"/>
              </a:lnSpc>
              <a:spcBef>
                <a:spcPts val="600"/>
              </a:spcBef>
              <a:spcAft>
                <a:spcPts val="0"/>
              </a:spcAft>
              <a:buClr>
                <a:srgbClr val="1D3866"/>
              </a:buClr>
              <a:buSzPts val="3200"/>
              <a:buFont typeface="Arial"/>
              <a:buChar char="•"/>
            </a:pPr>
            <a:r>
              <a:rPr lang="en-US" sz="3200">
                <a:solidFill>
                  <a:srgbClr val="1D3866"/>
                </a:solidFill>
                <a:latin typeface="Montserrat"/>
                <a:ea typeface="Montserrat"/>
                <a:cs typeface="Montserrat"/>
                <a:sym typeface="Montserrat"/>
              </a:rPr>
              <a:t>How can programs be adapted to work better in diverse contexts?</a:t>
            </a:r>
            <a:endParaRPr/>
          </a:p>
        </p:txBody>
      </p:sp>
      <p:sp>
        <p:nvSpPr>
          <p:cNvPr id="802" name="Google Shape;802;p43"/>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803" name="Google Shape;803;p43"/>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804" name="Google Shape;804;p43"/>
          <p:cNvGrpSpPr/>
          <p:nvPr/>
        </p:nvGrpSpPr>
        <p:grpSpPr>
          <a:xfrm>
            <a:off x="0" y="0"/>
            <a:ext cx="18417891" cy="1219432"/>
            <a:chOff x="0" y="0"/>
            <a:chExt cx="24557188" cy="1625910"/>
          </a:xfrm>
        </p:grpSpPr>
        <p:grpSp>
          <p:nvGrpSpPr>
            <p:cNvPr id="805" name="Google Shape;805;p43"/>
            <p:cNvGrpSpPr/>
            <p:nvPr/>
          </p:nvGrpSpPr>
          <p:grpSpPr>
            <a:xfrm rot="10800000">
              <a:off x="0" y="0"/>
              <a:ext cx="20179127" cy="1625910"/>
              <a:chOff x="0" y="-19050"/>
              <a:chExt cx="6160303" cy="496359"/>
            </a:xfrm>
          </p:grpSpPr>
          <p:sp>
            <p:nvSpPr>
              <p:cNvPr id="806" name="Google Shape;806;p43"/>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7" name="Google Shape;807;p43"/>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808" name="Google Shape;808;p43"/>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809" name="Google Shape;809;p43"/>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grpSp>
        <p:nvGrpSpPr>
          <p:cNvPr id="814" name="Google Shape;814;p44"/>
          <p:cNvGrpSpPr/>
          <p:nvPr/>
        </p:nvGrpSpPr>
        <p:grpSpPr>
          <a:xfrm rot="10800000">
            <a:off x="3153655" y="9709431"/>
            <a:ext cx="15134345" cy="624370"/>
            <a:chOff x="0" y="-19050"/>
            <a:chExt cx="6160303" cy="254144"/>
          </a:xfrm>
        </p:grpSpPr>
        <p:sp>
          <p:nvSpPr>
            <p:cNvPr id="815" name="Google Shape;815;p44"/>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6" name="Google Shape;816;p44"/>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817" name="Google Shape;817;p44"/>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818" name="Google Shape;818;p44"/>
          <p:cNvSpPr txBox="1"/>
          <p:nvPr/>
        </p:nvSpPr>
        <p:spPr>
          <a:xfrm>
            <a:off x="902039" y="2515406"/>
            <a:ext cx="8490933" cy="5465214"/>
          </a:xfrm>
          <a:prstGeom prst="rect">
            <a:avLst/>
          </a:prstGeom>
          <a:noFill/>
          <a:ln>
            <a:noFill/>
          </a:ln>
        </p:spPr>
        <p:txBody>
          <a:bodyPr anchorCtr="0" anchor="t" bIns="0" lIns="0" spcFirstLastPara="1" rIns="0" wrap="square" tIns="0">
            <a:spAutoFit/>
          </a:bodyPr>
          <a:lstStyle/>
          <a:p>
            <a:pPr indent="0" lvl="0" marL="0" marR="0" rtl="0" algn="just">
              <a:lnSpc>
                <a:spcPct val="110000"/>
              </a:lnSpc>
              <a:spcBef>
                <a:spcPts val="0"/>
              </a:spcBef>
              <a:spcAft>
                <a:spcPts val="0"/>
              </a:spcAft>
              <a:buNone/>
            </a:pPr>
            <a:r>
              <a:rPr b="1" lang="en-US" sz="3500">
                <a:solidFill>
                  <a:srgbClr val="1D3866"/>
                </a:solidFill>
                <a:latin typeface="Montserrat"/>
                <a:ea typeface="Montserrat"/>
                <a:cs typeface="Montserrat"/>
                <a:sym typeface="Montserrat"/>
              </a:rPr>
              <a:t>Step 1: Elicit Initial Theory</a:t>
            </a:r>
            <a:endParaRPr b="1" sz="3500">
              <a:solidFill>
                <a:srgbClr val="1D3866"/>
              </a:solidFill>
              <a:latin typeface="Montserrat"/>
              <a:ea typeface="Montserrat"/>
              <a:cs typeface="Montserrat"/>
              <a:sym typeface="Montserrat"/>
            </a:endParaRPr>
          </a:p>
          <a:p>
            <a:pPr indent="-457200" lvl="0" marL="457200" marR="0" rtl="0" algn="just">
              <a:lnSpc>
                <a:spcPct val="137500"/>
              </a:lnSpc>
              <a:spcBef>
                <a:spcPts val="0"/>
              </a:spcBef>
              <a:spcAft>
                <a:spcPts val="0"/>
              </a:spcAft>
              <a:buClr>
                <a:srgbClr val="1D3866"/>
              </a:buClr>
              <a:buSzPts val="2800"/>
              <a:buFont typeface="Arial"/>
              <a:buChar char="•"/>
            </a:pPr>
            <a:r>
              <a:rPr lang="en-US" sz="2800">
                <a:solidFill>
                  <a:srgbClr val="1D3866"/>
                </a:solidFill>
                <a:latin typeface="Montserrat"/>
                <a:ea typeface="Montserrat"/>
                <a:cs typeface="Montserrat"/>
                <a:sym typeface="Montserrat"/>
              </a:rPr>
              <a:t>Review EU policy documents, academic literature, and program logic models.</a:t>
            </a:r>
            <a:endParaRPr sz="2800">
              <a:solidFill>
                <a:srgbClr val="1D3866"/>
              </a:solidFill>
              <a:latin typeface="Montserrat"/>
              <a:ea typeface="Montserrat"/>
              <a:cs typeface="Montserrat"/>
              <a:sym typeface="Montserrat"/>
            </a:endParaRPr>
          </a:p>
          <a:p>
            <a:pPr indent="-457200" lvl="0" marL="457200" marR="0" rtl="0" algn="just">
              <a:lnSpc>
                <a:spcPct val="137500"/>
              </a:lnSpc>
              <a:spcBef>
                <a:spcPts val="0"/>
              </a:spcBef>
              <a:spcAft>
                <a:spcPts val="0"/>
              </a:spcAft>
              <a:buClr>
                <a:srgbClr val="1D3866"/>
              </a:buClr>
              <a:buSzPts val="2800"/>
              <a:buFont typeface="Arial"/>
              <a:buChar char="•"/>
            </a:pPr>
            <a:r>
              <a:rPr lang="en-US" sz="2800">
                <a:solidFill>
                  <a:srgbClr val="1D3866"/>
                </a:solidFill>
                <a:latin typeface="Montserrat"/>
                <a:ea typeface="Montserrat"/>
                <a:cs typeface="Montserrat"/>
                <a:sym typeface="Montserrat"/>
              </a:rPr>
              <a:t>Conduct interviews with EU policymakers and youth program coordinators.</a:t>
            </a:r>
            <a:endParaRPr sz="2800">
              <a:solidFill>
                <a:srgbClr val="1D3866"/>
              </a:solidFill>
              <a:latin typeface="Montserrat"/>
              <a:ea typeface="Montserrat"/>
              <a:cs typeface="Montserrat"/>
              <a:sym typeface="Montserrat"/>
            </a:endParaRPr>
          </a:p>
          <a:p>
            <a:pPr indent="0" lvl="0" marL="0" marR="0" rtl="0" algn="just">
              <a:lnSpc>
                <a:spcPct val="110000"/>
              </a:lnSpc>
              <a:spcBef>
                <a:spcPts val="0"/>
              </a:spcBef>
              <a:spcAft>
                <a:spcPts val="0"/>
              </a:spcAft>
              <a:buNone/>
            </a:pPr>
            <a:r>
              <a:t/>
            </a:r>
            <a:endParaRPr sz="3500">
              <a:solidFill>
                <a:srgbClr val="1D3866"/>
              </a:solidFill>
              <a:latin typeface="Montserrat"/>
              <a:ea typeface="Montserrat"/>
              <a:cs typeface="Montserrat"/>
              <a:sym typeface="Montserrat"/>
            </a:endParaRPr>
          </a:p>
          <a:p>
            <a:pPr indent="0" lvl="0" marL="0" marR="0" rtl="0" algn="just">
              <a:lnSpc>
                <a:spcPct val="110000"/>
              </a:lnSpc>
              <a:spcBef>
                <a:spcPts val="0"/>
              </a:spcBef>
              <a:spcAft>
                <a:spcPts val="0"/>
              </a:spcAft>
              <a:buNone/>
            </a:pPr>
            <a:r>
              <a:rPr b="1" lang="en-US" sz="3500">
                <a:solidFill>
                  <a:srgbClr val="1D3866"/>
                </a:solidFill>
                <a:latin typeface="Montserrat"/>
                <a:ea typeface="Montserrat"/>
                <a:cs typeface="Montserrat"/>
                <a:sym typeface="Montserrat"/>
              </a:rPr>
              <a:t>Step 3: Data Analysis </a:t>
            </a:r>
            <a:endParaRPr/>
          </a:p>
          <a:p>
            <a:pPr indent="-457200" lvl="0" marL="457200" marR="0" rtl="0" algn="just">
              <a:lnSpc>
                <a:spcPct val="137500"/>
              </a:lnSpc>
              <a:spcBef>
                <a:spcPts val="0"/>
              </a:spcBef>
              <a:spcAft>
                <a:spcPts val="0"/>
              </a:spcAft>
              <a:buClr>
                <a:srgbClr val="1D3866"/>
              </a:buClr>
              <a:buSzPts val="2800"/>
              <a:buFont typeface="Arial"/>
              <a:buChar char="•"/>
            </a:pPr>
            <a:r>
              <a:rPr lang="en-US" sz="2800">
                <a:solidFill>
                  <a:srgbClr val="1D3866"/>
                </a:solidFill>
                <a:latin typeface="Montserrat"/>
                <a:ea typeface="Montserrat"/>
                <a:cs typeface="Montserrat"/>
                <a:sym typeface="Montserrat"/>
              </a:rPr>
              <a:t>Use CMO coding to identify recurring Context-Mechanism-Outcome patterns.</a:t>
            </a:r>
            <a:endParaRPr sz="2800">
              <a:solidFill>
                <a:srgbClr val="1D3866"/>
              </a:solidFill>
              <a:latin typeface="Montserrat"/>
              <a:ea typeface="Montserrat"/>
              <a:cs typeface="Montserrat"/>
              <a:sym typeface="Montserrat"/>
            </a:endParaRPr>
          </a:p>
          <a:p>
            <a:pPr indent="-457200" lvl="0" marL="457200" marR="0" rtl="0" algn="just">
              <a:lnSpc>
                <a:spcPct val="137500"/>
              </a:lnSpc>
              <a:spcBef>
                <a:spcPts val="0"/>
              </a:spcBef>
              <a:spcAft>
                <a:spcPts val="0"/>
              </a:spcAft>
              <a:buClr>
                <a:srgbClr val="1D3866"/>
              </a:buClr>
              <a:buSzPts val="2800"/>
              <a:buFont typeface="Arial"/>
              <a:buChar char="•"/>
            </a:pPr>
            <a:r>
              <a:rPr lang="en-US" sz="2800">
                <a:solidFill>
                  <a:srgbClr val="1D3866"/>
                </a:solidFill>
                <a:latin typeface="Montserrat"/>
                <a:ea typeface="Montserrat"/>
                <a:cs typeface="Montserrat"/>
                <a:sym typeface="Montserrat"/>
              </a:rPr>
              <a:t>Compare cases across different regions (e.g., urban vs. rural, different member states).</a:t>
            </a:r>
            <a:endParaRPr/>
          </a:p>
        </p:txBody>
      </p:sp>
      <p:sp>
        <p:nvSpPr>
          <p:cNvPr id="819" name="Google Shape;819;p44"/>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820" name="Google Shape;820;p44"/>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821" name="Google Shape;821;p44"/>
          <p:cNvGrpSpPr/>
          <p:nvPr/>
        </p:nvGrpSpPr>
        <p:grpSpPr>
          <a:xfrm>
            <a:off x="0" y="0"/>
            <a:ext cx="18417891" cy="1219432"/>
            <a:chOff x="0" y="0"/>
            <a:chExt cx="24557188" cy="1625910"/>
          </a:xfrm>
        </p:grpSpPr>
        <p:grpSp>
          <p:nvGrpSpPr>
            <p:cNvPr id="822" name="Google Shape;822;p44"/>
            <p:cNvGrpSpPr/>
            <p:nvPr/>
          </p:nvGrpSpPr>
          <p:grpSpPr>
            <a:xfrm rot="10800000">
              <a:off x="0" y="0"/>
              <a:ext cx="20179127" cy="1625910"/>
              <a:chOff x="0" y="-19050"/>
              <a:chExt cx="6160303" cy="496359"/>
            </a:xfrm>
          </p:grpSpPr>
          <p:sp>
            <p:nvSpPr>
              <p:cNvPr id="823" name="Google Shape;823;p44"/>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4" name="Google Shape;824;p44"/>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825" name="Google Shape;825;p44"/>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826" name="Google Shape;826;p44"/>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graphicFrame>
        <p:nvGraphicFramePr>
          <p:cNvPr id="827" name="Google Shape;827;p44"/>
          <p:cNvGraphicFramePr/>
          <p:nvPr/>
        </p:nvGraphicFramePr>
        <p:xfrm>
          <a:off x="9839323" y="3424650"/>
          <a:ext cx="3000000" cy="3000000"/>
        </p:xfrm>
        <a:graphic>
          <a:graphicData uri="http://schemas.openxmlformats.org/drawingml/2006/table">
            <a:tbl>
              <a:tblPr>
                <a:noFill/>
                <a:tableStyleId>{F762CB06-66C7-4BC4-AF80-72F58B7E0568}</a:tableStyleId>
              </a:tblPr>
              <a:tblGrid>
                <a:gridCol w="2503925"/>
                <a:gridCol w="2729525"/>
                <a:gridCol w="2977650"/>
              </a:tblGrid>
              <a:tr h="818625">
                <a:tc>
                  <a:txBody>
                    <a:bodyPr/>
                    <a:lstStyle/>
                    <a:p>
                      <a:pPr indent="0" lvl="0" marL="0" marR="0" rtl="0" algn="ctr">
                        <a:spcBef>
                          <a:spcPts val="0"/>
                        </a:spcBef>
                        <a:spcAft>
                          <a:spcPts val="0"/>
                        </a:spcAft>
                        <a:buNone/>
                      </a:pPr>
                      <a:r>
                        <a:rPr b="1" i="0" lang="en-US" sz="2400" u="none" cap="none" strike="noStrike">
                          <a:solidFill>
                            <a:srgbClr val="000000"/>
                          </a:solidFill>
                          <a:latin typeface="Arial"/>
                          <a:ea typeface="Arial"/>
                          <a:cs typeface="Arial"/>
                          <a:sym typeface="Arial"/>
                        </a:rPr>
                        <a:t>Method</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2400" u="none" cap="none" strike="noStrike">
                          <a:solidFill>
                            <a:srgbClr val="000000"/>
                          </a:solidFill>
                          <a:latin typeface="Arial"/>
                          <a:ea typeface="Arial"/>
                          <a:cs typeface="Arial"/>
                          <a:sym typeface="Arial"/>
                        </a:rPr>
                        <a:t>Target Group</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2400" u="none" cap="none" strike="noStrike">
                          <a:solidFill>
                            <a:srgbClr val="000000"/>
                          </a:solidFill>
                          <a:latin typeface="Arial"/>
                          <a:ea typeface="Arial"/>
                          <a:cs typeface="Arial"/>
                          <a:sym typeface="Arial"/>
                        </a:rPr>
                        <a:t>Purpose</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18625">
                <a:tc>
                  <a:txBody>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Semi-structured interviews</a:t>
                      </a:r>
                      <a:endParaRPr b="0" i="0" sz="2400" u="none" cap="none" strike="noStrike">
                        <a:solidFill>
                          <a:srgbClr val="000000"/>
                        </a:solidFill>
                        <a:latin typeface="Arial"/>
                        <a:ea typeface="Arial"/>
                        <a:cs typeface="Arial"/>
                        <a:sym typeface="Arial"/>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Youth participants</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Understand mechanisms and personal experiences</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18625">
                <a:tc>
                  <a:txBody>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Focus groups</a:t>
                      </a:r>
                      <a:endParaRPr b="0" i="0" sz="2400" u="none" cap="none" strike="noStrike">
                        <a:solidFill>
                          <a:srgbClr val="000000"/>
                        </a:solidFill>
                        <a:latin typeface="Arial"/>
                        <a:ea typeface="Arial"/>
                        <a:cs typeface="Arial"/>
                        <a:sym typeface="Arial"/>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Youth workers &amp; NGOs</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Explore context-specific challenges and successes</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18625">
                <a:tc>
                  <a:txBody>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Document analysis</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National Youth Plans, program reports</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Map official goals vs. actual implementation</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27950">
                <a:tc>
                  <a:txBody>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Surveys</a:t>
                      </a:r>
                      <a:endParaRPr b="0" i="0" sz="2400" u="none" cap="none" strike="noStrike">
                        <a:solidFill>
                          <a:srgbClr val="000000"/>
                        </a:solidFill>
                        <a:latin typeface="Arial"/>
                        <a:ea typeface="Arial"/>
                        <a:cs typeface="Arial"/>
                        <a:sym typeface="Arial"/>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Larger youth sample</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Measure outcomes like empowerment, employment, participation</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28" name="Google Shape;828;p44"/>
          <p:cNvSpPr txBox="1"/>
          <p:nvPr/>
        </p:nvSpPr>
        <p:spPr>
          <a:xfrm>
            <a:off x="9826383" y="2515406"/>
            <a:ext cx="6609247" cy="592470"/>
          </a:xfrm>
          <a:prstGeom prst="rect">
            <a:avLst/>
          </a:prstGeom>
          <a:noFill/>
          <a:ln>
            <a:noFill/>
          </a:ln>
        </p:spPr>
        <p:txBody>
          <a:bodyPr anchorCtr="0" anchor="t" bIns="45700" lIns="91425" spcFirstLastPara="1" rIns="91425" wrap="square" tIns="45700">
            <a:spAutoFit/>
          </a:bodyPr>
          <a:lstStyle/>
          <a:p>
            <a:pPr indent="0" lvl="0" marL="0" marR="0" rtl="0" algn="just">
              <a:lnSpc>
                <a:spcPct val="106944"/>
              </a:lnSpc>
              <a:spcBef>
                <a:spcPts val="0"/>
              </a:spcBef>
              <a:spcAft>
                <a:spcPts val="0"/>
              </a:spcAft>
              <a:buNone/>
            </a:pPr>
            <a:r>
              <a:rPr b="1" lang="en-US" sz="3600">
                <a:solidFill>
                  <a:srgbClr val="1D3866"/>
                </a:solidFill>
                <a:latin typeface="Montserrat"/>
                <a:ea typeface="Montserrat"/>
                <a:cs typeface="Montserrat"/>
                <a:sym typeface="Montserrat"/>
              </a:rPr>
              <a:t>Step 2: Data Collection</a:t>
            </a:r>
            <a:endParaRPr b="1" sz="3600">
              <a:solidFill>
                <a:srgbClr val="1D3866"/>
              </a:solidFill>
              <a:latin typeface="Montserrat"/>
              <a:ea typeface="Montserrat"/>
              <a:cs typeface="Montserrat"/>
              <a:sym typeface="Montserrat"/>
            </a:endParaRPr>
          </a:p>
        </p:txBody>
      </p:sp>
      <p:sp>
        <p:nvSpPr>
          <p:cNvPr id="829" name="Google Shape;829;p44"/>
          <p:cNvSpPr txBox="1"/>
          <p:nvPr/>
        </p:nvSpPr>
        <p:spPr>
          <a:xfrm>
            <a:off x="685799" y="1219613"/>
            <a:ext cx="14448545" cy="86658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4400">
                <a:solidFill>
                  <a:srgbClr val="1D3866"/>
                </a:solidFill>
                <a:latin typeface="Montserrat"/>
                <a:ea typeface="Montserrat"/>
                <a:cs typeface="Montserrat"/>
                <a:sym typeface="Montserrat"/>
              </a:rPr>
              <a:t>Methodology: Realist Evaluation Approach</a:t>
            </a:r>
            <a:endParaRPr b="1" sz="4400">
              <a:solidFill>
                <a:srgbClr val="1D3866"/>
              </a:solidFill>
              <a:latin typeface="Montserrat"/>
              <a:ea typeface="Montserrat"/>
              <a:cs typeface="Montserrat"/>
              <a:sym typeface="Montserrat"/>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graphicFrame>
        <p:nvGraphicFramePr>
          <p:cNvPr id="834" name="Google Shape;834;p45"/>
          <p:cNvGraphicFramePr/>
          <p:nvPr/>
        </p:nvGraphicFramePr>
        <p:xfrm>
          <a:off x="152400" y="1379808"/>
          <a:ext cx="3000000" cy="3000000"/>
        </p:xfrm>
        <a:graphic>
          <a:graphicData uri="http://schemas.openxmlformats.org/drawingml/2006/table">
            <a:tbl>
              <a:tblPr>
                <a:noFill/>
                <a:tableStyleId>{F762CB06-66C7-4BC4-AF80-72F58B7E0568}</a:tableStyleId>
              </a:tblPr>
              <a:tblGrid>
                <a:gridCol w="4547925"/>
                <a:gridCol w="4737425"/>
                <a:gridCol w="5116425"/>
              </a:tblGrid>
              <a:tr h="1031600">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Awareness campaigns and youth engagement initiatives</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Increased knowledge and skills (soft and technical)</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Number of youth participating in programs</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31600">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Creation of youth-led projects</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Increased youth representation in decision-making</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Policy frameworks (EU Youth Strategy, Youth Goals)</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48275">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EU funding (e.g. Erasmus+, Youth Guarantee)</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International mobility (Erasmus+ exchanges, volunteering)</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Reduced youth unemployment and NEET rates</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48275">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Greater access to employment, education, or training</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More inclusive, cohesive, and participatory societies in the EU </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Skills training &amp; career support (e.g. Youth Guarantee)</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31600">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Improved awareness of civic rights and opportunities</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National/local co-funding</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Strengthened trust in public institutions</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29950">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Increased civic and democratic participation</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Number of events, workshops, exchanges</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Trained youth workers and facilitators</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48275">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Increased confidence, empowerment, and social connection</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Number of local/national policy proposals influenced by youth</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Youth organizations and NGOs</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31600">
                <a:tc>
                  <a:txBody>
                    <a:bodyPr/>
                    <a:lstStyle/>
                    <a:p>
                      <a:pPr indent="0" lvl="0" marL="0" marR="0" rtl="0" algn="l">
                        <a:spcBef>
                          <a:spcPts val="0"/>
                        </a:spcBef>
                        <a:spcAft>
                          <a:spcPts val="0"/>
                        </a:spcAft>
                        <a:buNone/>
                      </a:pPr>
                      <a:r>
                        <a:t/>
                      </a:r>
                      <a:endParaRPr b="0" i="0" sz="2800" u="none" cap="none" strike="noStrike">
                        <a:solidFill>
                          <a:srgbClr val="000000"/>
                        </a:solidFill>
                        <a:latin typeface="Arial"/>
                        <a:ea typeface="Arial"/>
                        <a:cs typeface="Arial"/>
                        <a:sym typeface="Arial"/>
                      </a:endParaRPr>
                    </a:p>
                  </a:txBody>
                  <a:tcPr marT="3475" marB="0" marR="3475" marL="34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200" u="none" cap="none" strike="noStrike">
                        <a:solidFill>
                          <a:srgbClr val="000000"/>
                        </a:solidFill>
                        <a:latin typeface="Arial"/>
                        <a:ea typeface="Arial"/>
                        <a:cs typeface="Arial"/>
                        <a:sym typeface="Arial"/>
                      </a:endParaRPr>
                    </a:p>
                  </a:txBody>
                  <a:tcPr marT="3475" marB="0" marR="3475" marL="347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2800" u="none" cap="none" strike="noStrike">
                          <a:solidFill>
                            <a:srgbClr val="000000"/>
                          </a:solidFill>
                          <a:latin typeface="Arial"/>
                          <a:ea typeface="Arial"/>
                          <a:cs typeface="Arial"/>
                          <a:sym typeface="Arial"/>
                        </a:rPr>
                        <a:t>- Youth participation forums (e.g. EU Youth Dialogue)</a:t>
                      </a:r>
                      <a:endParaRPr/>
                    </a:p>
                  </a:txBody>
                  <a:tcPr marT="3475" marB="0" marR="3475" marL="34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35" name="Google Shape;835;p45"/>
          <p:cNvSpPr txBox="1"/>
          <p:nvPr/>
        </p:nvSpPr>
        <p:spPr>
          <a:xfrm>
            <a:off x="152400" y="232202"/>
            <a:ext cx="160782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dk1"/>
                </a:solidFill>
                <a:latin typeface="Calibri"/>
                <a:ea typeface="Calibri"/>
                <a:cs typeface="Calibri"/>
                <a:sym typeface="Calibri"/>
              </a:rPr>
              <a:t>EXERCISE – </a:t>
            </a:r>
            <a:r>
              <a:rPr b="1" i="1" lang="en-US" sz="4800">
                <a:solidFill>
                  <a:schemeClr val="dk1"/>
                </a:solidFill>
                <a:latin typeface="Calibri"/>
                <a:ea typeface="Calibri"/>
                <a:cs typeface="Calibri"/>
                <a:sym typeface="Calibri"/>
              </a:rPr>
              <a:t>S</a:t>
            </a:r>
            <a:r>
              <a:rPr i="1" lang="en-US" sz="4800">
                <a:solidFill>
                  <a:schemeClr val="dk1"/>
                </a:solidFill>
                <a:latin typeface="Calibri"/>
                <a:ea typeface="Calibri"/>
                <a:cs typeface="Calibri"/>
                <a:sym typeface="Calibri"/>
              </a:rPr>
              <a:t>ort descriptions by Logic model components</a:t>
            </a:r>
            <a:endParaRPr i="1" sz="4800">
              <a:solidFill>
                <a:schemeClr val="dk1"/>
              </a:solidFill>
              <a:latin typeface="Calibri"/>
              <a:ea typeface="Calibri"/>
              <a:cs typeface="Calibri"/>
              <a:sym typeface="Calibri"/>
            </a:endParaRPr>
          </a:p>
        </p:txBody>
      </p:sp>
      <p:graphicFrame>
        <p:nvGraphicFramePr>
          <p:cNvPr id="836" name="Google Shape;836;p45"/>
          <p:cNvGraphicFramePr/>
          <p:nvPr/>
        </p:nvGraphicFramePr>
        <p:xfrm>
          <a:off x="15163800" y="202728"/>
          <a:ext cx="3000000" cy="3000000"/>
        </p:xfrm>
        <a:graphic>
          <a:graphicData uri="http://schemas.openxmlformats.org/drawingml/2006/table">
            <a:tbl>
              <a:tblPr>
                <a:noFill/>
                <a:tableStyleId>{F762CB06-66C7-4BC4-AF80-72F58B7E0568}</a:tableStyleId>
              </a:tblPr>
              <a:tblGrid>
                <a:gridCol w="2743200"/>
              </a:tblGrid>
              <a:tr h="1462225">
                <a:tc>
                  <a:txBody>
                    <a:bodyPr/>
                    <a:lstStyle/>
                    <a:p>
                      <a:pPr indent="0" lvl="0" marL="0" marR="0" rtl="0" algn="ctr">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Logic Model Components</a:t>
                      </a:r>
                      <a:endParaRPr b="1" i="0" sz="2800" u="none" cap="none" strike="noStrike">
                        <a:solidFill>
                          <a:srgbClr val="000000"/>
                        </a:solidFill>
                        <a:latin typeface="Arial"/>
                        <a:ea typeface="Arial"/>
                        <a:cs typeface="Arial"/>
                        <a:sym typeface="Arial"/>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5F1"/>
                    </a:solidFill>
                  </a:tcPr>
                </a:tc>
              </a:tr>
              <a:tr h="1235325">
                <a:tc>
                  <a:txBody>
                    <a:bodyPr/>
                    <a:lstStyle/>
                    <a:p>
                      <a:pPr indent="0" lvl="0" marL="0" marR="0" rtl="0" algn="ctr">
                        <a:spcBef>
                          <a:spcPts val="0"/>
                        </a:spcBef>
                        <a:spcAft>
                          <a:spcPts val="0"/>
                        </a:spcAft>
                        <a:buNone/>
                      </a:pPr>
                      <a:r>
                        <a:rPr b="1" i="0" lang="en-US" sz="2800" u="none" cap="none" strike="noStrike">
                          <a:solidFill>
                            <a:srgbClr val="000000"/>
                          </a:solidFill>
                          <a:latin typeface="Arial"/>
                          <a:ea typeface="Arial"/>
                          <a:cs typeface="Arial"/>
                          <a:sym typeface="Arial"/>
                        </a:rPr>
                        <a:t>Inputs</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5F1"/>
                    </a:solidFill>
                  </a:tcPr>
                </a:tc>
              </a:tr>
              <a:tr h="1235325">
                <a:tc>
                  <a:txBody>
                    <a:bodyPr/>
                    <a:lstStyle/>
                    <a:p>
                      <a:pPr indent="0" lvl="0" marL="0" marR="0" rtl="0" algn="ctr">
                        <a:spcBef>
                          <a:spcPts val="0"/>
                        </a:spcBef>
                        <a:spcAft>
                          <a:spcPts val="0"/>
                        </a:spcAft>
                        <a:buNone/>
                      </a:pPr>
                      <a:r>
                        <a:rPr b="1" i="0" lang="en-US" sz="2800" u="none" cap="none" strike="noStrike">
                          <a:solidFill>
                            <a:srgbClr val="000000"/>
                          </a:solidFill>
                          <a:latin typeface="Arial"/>
                          <a:ea typeface="Arial"/>
                          <a:cs typeface="Arial"/>
                          <a:sym typeface="Arial"/>
                        </a:rPr>
                        <a:t>Activities</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5F1"/>
                    </a:solidFill>
                  </a:tcPr>
                </a:tc>
              </a:tr>
              <a:tr h="1235325">
                <a:tc>
                  <a:txBody>
                    <a:bodyPr/>
                    <a:lstStyle/>
                    <a:p>
                      <a:pPr indent="0" lvl="0" marL="0" marR="0" rtl="0" algn="ctr">
                        <a:spcBef>
                          <a:spcPts val="0"/>
                        </a:spcBef>
                        <a:spcAft>
                          <a:spcPts val="0"/>
                        </a:spcAft>
                        <a:buNone/>
                      </a:pPr>
                      <a:r>
                        <a:rPr b="1" i="0" lang="en-US" sz="2800" u="none" cap="none" strike="noStrike">
                          <a:solidFill>
                            <a:srgbClr val="000000"/>
                          </a:solidFill>
                          <a:latin typeface="Arial"/>
                          <a:ea typeface="Arial"/>
                          <a:cs typeface="Arial"/>
                          <a:sym typeface="Arial"/>
                        </a:rPr>
                        <a:t>Outputs</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5F1"/>
                    </a:solidFill>
                  </a:tcPr>
                </a:tc>
              </a:tr>
              <a:tr h="1235325">
                <a:tc>
                  <a:txBody>
                    <a:bodyPr/>
                    <a:lstStyle/>
                    <a:p>
                      <a:pPr indent="0" lvl="0" marL="0" marR="0" rtl="0" algn="ctr">
                        <a:spcBef>
                          <a:spcPts val="0"/>
                        </a:spcBef>
                        <a:spcAft>
                          <a:spcPts val="0"/>
                        </a:spcAft>
                        <a:buNone/>
                      </a:pPr>
                      <a:r>
                        <a:rPr b="1" i="0" lang="en-US" sz="2800" u="none" cap="none" strike="noStrike">
                          <a:solidFill>
                            <a:srgbClr val="000000"/>
                          </a:solidFill>
                          <a:latin typeface="Arial"/>
                          <a:ea typeface="Arial"/>
                          <a:cs typeface="Arial"/>
                          <a:sym typeface="Arial"/>
                        </a:rPr>
                        <a:t>Short-Term Outcomes</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5F1"/>
                    </a:solidFill>
                  </a:tcPr>
                </a:tc>
              </a:tr>
              <a:tr h="1235325">
                <a:tc>
                  <a:txBody>
                    <a:bodyPr/>
                    <a:lstStyle/>
                    <a:p>
                      <a:pPr indent="0" lvl="0" marL="0" marR="0" rtl="0" algn="ctr">
                        <a:spcBef>
                          <a:spcPts val="0"/>
                        </a:spcBef>
                        <a:spcAft>
                          <a:spcPts val="0"/>
                        </a:spcAft>
                        <a:buNone/>
                      </a:pPr>
                      <a:r>
                        <a:rPr b="1" i="0" lang="en-US" sz="2800" u="none" cap="none" strike="noStrike">
                          <a:solidFill>
                            <a:srgbClr val="000000"/>
                          </a:solidFill>
                          <a:latin typeface="Arial"/>
                          <a:ea typeface="Arial"/>
                          <a:cs typeface="Arial"/>
                          <a:sym typeface="Arial"/>
                        </a:rPr>
                        <a:t>Medium-Term Outcomes</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5F1"/>
                    </a:solidFill>
                  </a:tcPr>
                </a:tc>
              </a:tr>
              <a:tr h="2445450">
                <a:tc>
                  <a:txBody>
                    <a:bodyPr/>
                    <a:lstStyle/>
                    <a:p>
                      <a:pPr indent="0" lvl="0" marL="0" marR="0" rtl="0" algn="ctr">
                        <a:spcBef>
                          <a:spcPts val="0"/>
                        </a:spcBef>
                        <a:spcAft>
                          <a:spcPts val="0"/>
                        </a:spcAft>
                        <a:buNone/>
                      </a:pPr>
                      <a:r>
                        <a:rPr b="1" i="0" lang="en-US" sz="2800" u="none" cap="none" strike="noStrike">
                          <a:solidFill>
                            <a:srgbClr val="000000"/>
                          </a:solidFill>
                          <a:latin typeface="Arial"/>
                          <a:ea typeface="Arial"/>
                          <a:cs typeface="Arial"/>
                          <a:sym typeface="Arial"/>
                        </a:rPr>
                        <a:t>Long-Term Outcomes / Impacts</a:t>
                      </a:r>
                      <a:endParaRPr b="1" i="0" sz="2800" u="none" cap="none" strike="noStrike">
                        <a:solidFill>
                          <a:srgbClr val="000000"/>
                        </a:solidFill>
                        <a:latin typeface="Arial"/>
                        <a:ea typeface="Arial"/>
                        <a:cs typeface="Arial"/>
                        <a:sym typeface="Arial"/>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5F1"/>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pic>
        <p:nvPicPr>
          <p:cNvPr id="841" name="Google Shape;841;p46"/>
          <p:cNvPicPr preferRelativeResize="0"/>
          <p:nvPr/>
        </p:nvPicPr>
        <p:blipFill rotWithShape="1">
          <a:blip r:embed="rId3">
            <a:alphaModFix/>
          </a:blip>
          <a:srcRect b="8604" l="0" r="0" t="9253"/>
          <a:stretch/>
        </p:blipFill>
        <p:spPr>
          <a:xfrm>
            <a:off x="9982200" y="1333500"/>
            <a:ext cx="7992374" cy="8798989"/>
          </a:xfrm>
          <a:prstGeom prst="rect">
            <a:avLst/>
          </a:prstGeom>
          <a:noFill/>
          <a:ln>
            <a:noFill/>
          </a:ln>
        </p:spPr>
      </p:pic>
      <p:pic>
        <p:nvPicPr>
          <p:cNvPr id="842" name="Google Shape;842;p46"/>
          <p:cNvPicPr preferRelativeResize="0"/>
          <p:nvPr/>
        </p:nvPicPr>
        <p:blipFill rotWithShape="1">
          <a:blip r:embed="rId4">
            <a:alphaModFix/>
          </a:blip>
          <a:srcRect b="0" l="0" r="0" t="0"/>
          <a:stretch/>
        </p:blipFill>
        <p:spPr>
          <a:xfrm>
            <a:off x="762000" y="1562100"/>
            <a:ext cx="8610600" cy="8278002"/>
          </a:xfrm>
          <a:prstGeom prst="rect">
            <a:avLst/>
          </a:prstGeom>
          <a:noFill/>
          <a:ln>
            <a:noFill/>
          </a:ln>
        </p:spPr>
      </p:pic>
      <p:sp>
        <p:nvSpPr>
          <p:cNvPr id="843" name="Google Shape;843;p46"/>
          <p:cNvSpPr txBox="1"/>
          <p:nvPr/>
        </p:nvSpPr>
        <p:spPr>
          <a:xfrm>
            <a:off x="4872487" y="35225"/>
            <a:ext cx="910590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EU YOUTH POLICY</a:t>
            </a:r>
            <a:endParaRPr/>
          </a:p>
          <a:p>
            <a:pPr indent="0" lvl="0" marL="0" marR="0" rtl="0" algn="ctr">
              <a:spcBef>
                <a:spcPts val="0"/>
              </a:spcBef>
              <a:spcAft>
                <a:spcPts val="0"/>
              </a:spcAft>
              <a:buNone/>
            </a:pPr>
            <a:r>
              <a:rPr b="1" lang="en-US" sz="3200">
                <a:solidFill>
                  <a:schemeClr val="dk1"/>
                </a:solidFill>
                <a:latin typeface="Calibri"/>
                <a:ea typeface="Calibri"/>
                <a:cs typeface="Calibri"/>
                <a:sym typeface="Calibri"/>
              </a:rPr>
              <a:t>THEORY OF CHANGE VISUALISATIONS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grpSp>
        <p:nvGrpSpPr>
          <p:cNvPr id="848" name="Google Shape;848;p47"/>
          <p:cNvGrpSpPr/>
          <p:nvPr/>
        </p:nvGrpSpPr>
        <p:grpSpPr>
          <a:xfrm rot="10800000">
            <a:off x="3153655" y="9709431"/>
            <a:ext cx="15134345" cy="624370"/>
            <a:chOff x="0" y="-19050"/>
            <a:chExt cx="6160303" cy="254144"/>
          </a:xfrm>
        </p:grpSpPr>
        <p:sp>
          <p:nvSpPr>
            <p:cNvPr id="849" name="Google Shape;849;p47"/>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0" name="Google Shape;850;p47"/>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851" name="Google Shape;851;p47"/>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852" name="Google Shape;852;p47"/>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853" name="Google Shape;853;p47"/>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854" name="Google Shape;854;p47"/>
          <p:cNvGrpSpPr/>
          <p:nvPr/>
        </p:nvGrpSpPr>
        <p:grpSpPr>
          <a:xfrm>
            <a:off x="0" y="0"/>
            <a:ext cx="18417891" cy="1219432"/>
            <a:chOff x="0" y="0"/>
            <a:chExt cx="24557188" cy="1625910"/>
          </a:xfrm>
        </p:grpSpPr>
        <p:grpSp>
          <p:nvGrpSpPr>
            <p:cNvPr id="855" name="Google Shape;855;p47"/>
            <p:cNvGrpSpPr/>
            <p:nvPr/>
          </p:nvGrpSpPr>
          <p:grpSpPr>
            <a:xfrm rot="10800000">
              <a:off x="0" y="0"/>
              <a:ext cx="20179127" cy="1625910"/>
              <a:chOff x="0" y="-19050"/>
              <a:chExt cx="6160303" cy="496359"/>
            </a:xfrm>
          </p:grpSpPr>
          <p:sp>
            <p:nvSpPr>
              <p:cNvPr id="856" name="Google Shape;856;p47"/>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7" name="Google Shape;857;p47"/>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858" name="Google Shape;858;p47"/>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859" name="Google Shape;859;p47"/>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pic>
        <p:nvPicPr>
          <p:cNvPr id="860" name="Google Shape;860;p47"/>
          <p:cNvPicPr preferRelativeResize="0"/>
          <p:nvPr/>
        </p:nvPicPr>
        <p:blipFill rotWithShape="1">
          <a:blip r:embed="rId3">
            <a:alphaModFix/>
          </a:blip>
          <a:srcRect b="0" l="0" r="0" t="0"/>
          <a:stretch/>
        </p:blipFill>
        <p:spPr>
          <a:xfrm>
            <a:off x="685799" y="1308415"/>
            <a:ext cx="8474859" cy="8026077"/>
          </a:xfrm>
          <a:prstGeom prst="rect">
            <a:avLst/>
          </a:prstGeom>
          <a:noFill/>
          <a:ln>
            <a:noFill/>
          </a:ln>
        </p:spPr>
      </p:pic>
      <p:pic>
        <p:nvPicPr>
          <p:cNvPr id="861" name="Google Shape;861;p47"/>
          <p:cNvPicPr preferRelativeResize="0"/>
          <p:nvPr/>
        </p:nvPicPr>
        <p:blipFill rotWithShape="1">
          <a:blip r:embed="rId4">
            <a:alphaModFix/>
          </a:blip>
          <a:srcRect b="0" l="0" r="0" t="0"/>
          <a:stretch/>
        </p:blipFill>
        <p:spPr>
          <a:xfrm>
            <a:off x="9505218" y="2871477"/>
            <a:ext cx="8474859" cy="646107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grpSp>
        <p:nvGrpSpPr>
          <p:cNvPr id="866" name="Google Shape;866;p48"/>
          <p:cNvGrpSpPr/>
          <p:nvPr/>
        </p:nvGrpSpPr>
        <p:grpSpPr>
          <a:xfrm rot="10800000">
            <a:off x="3153655" y="9709431"/>
            <a:ext cx="15134345" cy="624370"/>
            <a:chOff x="0" y="-19050"/>
            <a:chExt cx="6160303" cy="254144"/>
          </a:xfrm>
        </p:grpSpPr>
        <p:sp>
          <p:nvSpPr>
            <p:cNvPr id="867" name="Google Shape;867;p48"/>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8" name="Google Shape;868;p48"/>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869" name="Google Shape;869;p48"/>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870" name="Google Shape;870;p48"/>
          <p:cNvSpPr txBox="1"/>
          <p:nvPr/>
        </p:nvSpPr>
        <p:spPr>
          <a:xfrm>
            <a:off x="576263" y="1541843"/>
            <a:ext cx="17145000" cy="7655622"/>
          </a:xfrm>
          <a:prstGeom prst="rect">
            <a:avLst/>
          </a:prstGeom>
          <a:noFill/>
          <a:ln>
            <a:noFill/>
          </a:ln>
        </p:spPr>
        <p:txBody>
          <a:bodyPr anchorCtr="0" anchor="t" bIns="0" lIns="0" spcFirstLastPara="1" rIns="0" wrap="square" tIns="0">
            <a:spAutoFit/>
          </a:bodyPr>
          <a:lstStyle/>
          <a:p>
            <a:pPr indent="0" lvl="0" marL="0" marR="0" rtl="0" algn="l">
              <a:lnSpc>
                <a:spcPct val="114000"/>
              </a:lnSpc>
              <a:spcBef>
                <a:spcPts val="0"/>
              </a:spcBef>
              <a:spcAft>
                <a:spcPts val="0"/>
              </a:spcAft>
              <a:buNone/>
            </a:pPr>
            <a:r>
              <a:rPr lang="en-US" sz="4800">
                <a:solidFill>
                  <a:srgbClr val="1D3866"/>
                </a:solidFill>
                <a:latin typeface="Montserrat"/>
                <a:ea typeface="Montserrat"/>
                <a:cs typeface="Montserrat"/>
                <a:sym typeface="Montserrat"/>
              </a:rPr>
              <a:t>Literature &amp; Sources</a:t>
            </a:r>
            <a:endParaRPr sz="4800">
              <a:solidFill>
                <a:srgbClr val="1D3866"/>
              </a:solidFill>
              <a:latin typeface="Montserrat"/>
              <a:ea typeface="Montserrat"/>
              <a:cs typeface="Montserrat"/>
              <a:sym typeface="Montserrat"/>
            </a:endParaRPr>
          </a:p>
          <a:p>
            <a:pPr indent="0" lvl="0" marL="0" marR="0" rtl="0" algn="just">
              <a:lnSpc>
                <a:spcPct val="114000"/>
              </a:lnSpc>
              <a:spcBef>
                <a:spcPts val="600"/>
              </a:spcBef>
              <a:spcAft>
                <a:spcPts val="0"/>
              </a:spcAft>
              <a:buNone/>
            </a:pPr>
            <a:r>
              <a:rPr lang="en-US" sz="2800">
                <a:solidFill>
                  <a:srgbClr val="1D3866"/>
                </a:solidFill>
                <a:latin typeface="Montserrat"/>
                <a:ea typeface="Montserrat"/>
                <a:cs typeface="Montserrat"/>
                <a:sym typeface="Montserrat"/>
              </a:rPr>
              <a:t>Alkin, M.C., &amp; Christie, C.A. (Eds.). (2023). Evaluation roots: Theory influencing practice (3rd ed.). Gilford Publications.</a:t>
            </a:r>
            <a:endParaRPr/>
          </a:p>
          <a:p>
            <a:pPr indent="0" lvl="0" marL="0" marR="0" rtl="0" algn="just">
              <a:lnSpc>
                <a:spcPct val="114000"/>
              </a:lnSpc>
              <a:spcBef>
                <a:spcPts val="600"/>
              </a:spcBef>
              <a:spcAft>
                <a:spcPts val="0"/>
              </a:spcAft>
              <a:buNone/>
            </a:pPr>
            <a:r>
              <a:rPr lang="en-US" sz="2800">
                <a:solidFill>
                  <a:srgbClr val="1D3866"/>
                </a:solidFill>
                <a:latin typeface="Montserrat"/>
                <a:ea typeface="Montserrat"/>
                <a:cs typeface="Montserrat"/>
                <a:sym typeface="Montserrat"/>
              </a:rPr>
              <a:t>Better Evaluation, Contribution Analysis, </a:t>
            </a:r>
            <a:r>
              <a:rPr lang="en-US" sz="2800" u="sng">
                <a:solidFill>
                  <a:srgbClr val="1D3866"/>
                </a:solidFill>
                <a:latin typeface="Montserrat"/>
                <a:ea typeface="Montserrat"/>
                <a:cs typeface="Montserrat"/>
                <a:sym typeface="Montserrat"/>
                <a:hlinkClick r:id="rId3">
                  <a:extLst>
                    <a:ext uri="{A12FA001-AC4F-418D-AE19-62706E023703}">
                      <ahyp:hlinkClr val="tx"/>
                    </a:ext>
                  </a:extLst>
                </a:hlinkClick>
              </a:rPr>
              <a:t>https://www.betterevaluation.org/methods-approaches/approaches/contribution-analysis</a:t>
            </a:r>
            <a:r>
              <a:rPr lang="en-US" sz="2800">
                <a:solidFill>
                  <a:srgbClr val="1D3866"/>
                </a:solidFill>
                <a:latin typeface="Montserrat"/>
                <a:ea typeface="Montserrat"/>
                <a:cs typeface="Montserrat"/>
                <a:sym typeface="Montserrat"/>
              </a:rPr>
              <a:t> </a:t>
            </a:r>
            <a:endParaRPr/>
          </a:p>
          <a:p>
            <a:pPr indent="0" lvl="0" marL="0" marR="0" rtl="0" algn="just">
              <a:lnSpc>
                <a:spcPct val="114000"/>
              </a:lnSpc>
              <a:spcBef>
                <a:spcPts val="600"/>
              </a:spcBef>
              <a:spcAft>
                <a:spcPts val="0"/>
              </a:spcAft>
              <a:buNone/>
            </a:pPr>
            <a:r>
              <a:rPr lang="en-US" sz="2800">
                <a:solidFill>
                  <a:srgbClr val="1D3866"/>
                </a:solidFill>
                <a:latin typeface="Montserrat"/>
                <a:ea typeface="Montserrat"/>
                <a:cs typeface="Montserrat"/>
                <a:sym typeface="Montserrat"/>
              </a:rPr>
              <a:t>Government of Canada, Treasury Board of Canada Secretariat, (2012). Theory-Based Approaches to Evaluation: Concepts and Practices, From: </a:t>
            </a:r>
            <a:r>
              <a:rPr lang="en-US" sz="2800" u="sng">
                <a:solidFill>
                  <a:srgbClr val="1D3866"/>
                </a:solidFill>
                <a:latin typeface="Montserrat"/>
                <a:ea typeface="Montserrat"/>
                <a:cs typeface="Montserrat"/>
                <a:sym typeface="Montserrat"/>
                <a:hlinkClick r:id="rId4">
                  <a:extLst>
                    <a:ext uri="{A12FA001-AC4F-418D-AE19-62706E023703}">
                      <ahyp:hlinkClr val="tx"/>
                    </a:ext>
                  </a:extLst>
                </a:hlinkClick>
              </a:rPr>
              <a:t>https://www.canada.ca/en/treasury-board-secretariat/services/audit-evaluation/evaluation-government-canada/theory-based-approaches-evaluation-concepts-practices.html</a:t>
            </a:r>
            <a:r>
              <a:rPr lang="en-US" sz="2800">
                <a:solidFill>
                  <a:srgbClr val="1D3866"/>
                </a:solidFill>
                <a:latin typeface="Montserrat"/>
                <a:ea typeface="Montserrat"/>
                <a:cs typeface="Montserrat"/>
                <a:sym typeface="Montserrat"/>
              </a:rPr>
              <a:t> </a:t>
            </a:r>
            <a:endParaRPr/>
          </a:p>
          <a:p>
            <a:pPr indent="0" lvl="0" marL="0" marR="0" rtl="0" algn="just">
              <a:lnSpc>
                <a:spcPct val="114000"/>
              </a:lnSpc>
              <a:spcBef>
                <a:spcPts val="600"/>
              </a:spcBef>
              <a:spcAft>
                <a:spcPts val="0"/>
              </a:spcAft>
              <a:buNone/>
            </a:pPr>
            <a:r>
              <a:rPr lang="en-US" sz="2800">
                <a:solidFill>
                  <a:srgbClr val="1D3866"/>
                </a:solidFill>
                <a:latin typeface="Montserrat"/>
                <a:ea typeface="Montserrat"/>
                <a:cs typeface="Montserrat"/>
                <a:sym typeface="Montserrat"/>
              </a:rPr>
              <a:t>Lemire, Sebastian. (2024). The Evaluation Metro Map. Journal of MultiDisciplinary Evaluation. 20. 35-40. 10.56645/jmde.v20i48.1063. </a:t>
            </a:r>
            <a:endParaRPr sz="2800">
              <a:solidFill>
                <a:srgbClr val="1D3866"/>
              </a:solidFill>
              <a:latin typeface="Montserrat"/>
              <a:ea typeface="Montserrat"/>
              <a:cs typeface="Montserrat"/>
              <a:sym typeface="Montserrat"/>
            </a:endParaRPr>
          </a:p>
          <a:p>
            <a:pPr indent="0" lvl="0" marL="0" marR="0" rtl="0" algn="just">
              <a:lnSpc>
                <a:spcPct val="114000"/>
              </a:lnSpc>
              <a:spcBef>
                <a:spcPts val="600"/>
              </a:spcBef>
              <a:spcAft>
                <a:spcPts val="0"/>
              </a:spcAft>
              <a:buNone/>
            </a:pPr>
            <a:r>
              <a:rPr lang="en-US" sz="2800">
                <a:solidFill>
                  <a:srgbClr val="1D3866"/>
                </a:solidFill>
                <a:latin typeface="Montserrat"/>
                <a:ea typeface="Montserrat"/>
                <a:cs typeface="Montserrat"/>
                <a:sym typeface="Montserrat"/>
              </a:rPr>
              <a:t>Quadrant Conseil, 2017, Evaluation Impact Tree, </a:t>
            </a:r>
            <a:r>
              <a:rPr lang="en-US" sz="2800" u="sng">
                <a:solidFill>
                  <a:srgbClr val="1D3866"/>
                </a:solidFill>
                <a:latin typeface="Montserrat"/>
                <a:ea typeface="Montserrat"/>
                <a:cs typeface="Montserrat"/>
                <a:sym typeface="Montserrat"/>
                <a:hlinkClick r:id="rId5">
                  <a:extLst>
                    <a:ext uri="{A12FA001-AC4F-418D-AE19-62706E023703}">
                      <ahyp:hlinkClr val="tx"/>
                    </a:ext>
                  </a:extLst>
                </a:hlinkClick>
              </a:rPr>
              <a:t>www.quadrant.coop</a:t>
            </a:r>
            <a:r>
              <a:rPr lang="en-US" sz="2800">
                <a:solidFill>
                  <a:srgbClr val="1D3866"/>
                </a:solidFill>
                <a:latin typeface="Montserrat"/>
                <a:ea typeface="Montserrat"/>
                <a:cs typeface="Montserrat"/>
                <a:sym typeface="Montserrat"/>
              </a:rPr>
              <a:t>.</a:t>
            </a:r>
            <a:endParaRPr/>
          </a:p>
          <a:p>
            <a:pPr indent="0" lvl="0" marL="0" marR="0" rtl="0" algn="just">
              <a:lnSpc>
                <a:spcPct val="114000"/>
              </a:lnSpc>
              <a:spcBef>
                <a:spcPts val="600"/>
              </a:spcBef>
              <a:spcAft>
                <a:spcPts val="0"/>
              </a:spcAft>
              <a:buNone/>
            </a:pPr>
            <a:r>
              <a:rPr lang="en-US" sz="2800">
                <a:solidFill>
                  <a:srgbClr val="1D3866"/>
                </a:solidFill>
                <a:latin typeface="Montserrat"/>
                <a:ea typeface="Montserrat"/>
                <a:cs typeface="Montserrat"/>
                <a:sym typeface="Montserrat"/>
              </a:rPr>
              <a:t>UNDP, IEG, Realist Evaluation, </a:t>
            </a:r>
            <a:r>
              <a:rPr lang="en-US" sz="2800" u="sng">
                <a:solidFill>
                  <a:srgbClr val="1D3866"/>
                </a:solidFill>
                <a:latin typeface="Montserrat"/>
                <a:ea typeface="Montserrat"/>
                <a:cs typeface="Montserrat"/>
                <a:sym typeface="Montserrat"/>
                <a:hlinkClick r:id="rId6">
                  <a:extLst>
                    <a:ext uri="{A12FA001-AC4F-418D-AE19-62706E023703}">
                      <ahyp:hlinkClr val="tx"/>
                    </a:ext>
                  </a:extLst>
                </a:hlinkClick>
              </a:rPr>
              <a:t>https://erc.undp.org/methods-center/methods/evaluation-methods/realist-evaluation</a:t>
            </a:r>
            <a:r>
              <a:rPr lang="en-US" sz="2800">
                <a:solidFill>
                  <a:srgbClr val="1D3866"/>
                </a:solidFill>
                <a:latin typeface="Montserrat"/>
                <a:ea typeface="Montserrat"/>
                <a:cs typeface="Montserrat"/>
                <a:sym typeface="Montserrat"/>
              </a:rPr>
              <a:t>. </a:t>
            </a:r>
            <a:endParaRPr/>
          </a:p>
        </p:txBody>
      </p:sp>
      <p:sp>
        <p:nvSpPr>
          <p:cNvPr id="871" name="Google Shape;871;p48"/>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872" name="Google Shape;872;p48"/>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873" name="Google Shape;873;p48"/>
          <p:cNvGrpSpPr/>
          <p:nvPr/>
        </p:nvGrpSpPr>
        <p:grpSpPr>
          <a:xfrm>
            <a:off x="0" y="0"/>
            <a:ext cx="18417891" cy="1219432"/>
            <a:chOff x="0" y="0"/>
            <a:chExt cx="24557188" cy="1625910"/>
          </a:xfrm>
        </p:grpSpPr>
        <p:grpSp>
          <p:nvGrpSpPr>
            <p:cNvPr id="874" name="Google Shape;874;p48"/>
            <p:cNvGrpSpPr/>
            <p:nvPr/>
          </p:nvGrpSpPr>
          <p:grpSpPr>
            <a:xfrm rot="10800000">
              <a:off x="0" y="0"/>
              <a:ext cx="20179127" cy="1625910"/>
              <a:chOff x="0" y="-19050"/>
              <a:chExt cx="6160303" cy="496359"/>
            </a:xfrm>
          </p:grpSpPr>
          <p:sp>
            <p:nvSpPr>
              <p:cNvPr id="875" name="Google Shape;875;p48"/>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6" name="Google Shape;876;p48"/>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877" name="Google Shape;877;p48"/>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878" name="Google Shape;878;p48"/>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7F0"/>
        </a:solidFill>
      </p:bgPr>
    </p:bg>
    <p:spTree>
      <p:nvGrpSpPr>
        <p:cNvPr id="882" name="Shape 882"/>
        <p:cNvGrpSpPr/>
        <p:nvPr/>
      </p:nvGrpSpPr>
      <p:grpSpPr>
        <a:xfrm>
          <a:off x="0" y="0"/>
          <a:ext cx="0" cy="0"/>
          <a:chOff x="0" y="0"/>
          <a:chExt cx="0" cy="0"/>
        </a:xfrm>
      </p:grpSpPr>
      <p:grpSp>
        <p:nvGrpSpPr>
          <p:cNvPr id="883" name="Google Shape;883;p49"/>
          <p:cNvGrpSpPr/>
          <p:nvPr/>
        </p:nvGrpSpPr>
        <p:grpSpPr>
          <a:xfrm>
            <a:off x="5913942" y="2468967"/>
            <a:ext cx="6460117" cy="310494"/>
            <a:chOff x="0" y="-38100"/>
            <a:chExt cx="8613488" cy="413991"/>
          </a:xfrm>
        </p:grpSpPr>
        <p:sp>
          <p:nvSpPr>
            <p:cNvPr id="884" name="Google Shape;884;p49"/>
            <p:cNvSpPr txBox="1"/>
            <p:nvPr/>
          </p:nvSpPr>
          <p:spPr>
            <a:xfrm>
              <a:off x="0" y="-38100"/>
              <a:ext cx="5689353" cy="413991"/>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1" lang="en-US" sz="1889">
                  <a:solidFill>
                    <a:srgbClr val="1C3764"/>
                  </a:solidFill>
                  <a:latin typeface="Montserrat Black"/>
                  <a:ea typeface="Montserrat Black"/>
                  <a:cs typeface="Montserrat Black"/>
                  <a:sym typeface="Montserrat Black"/>
                </a:rPr>
                <a:t>BUDAPEST</a:t>
              </a:r>
              <a:endParaRPr/>
            </a:p>
          </p:txBody>
        </p:sp>
        <p:cxnSp>
          <p:nvCxnSpPr>
            <p:cNvPr id="885" name="Google Shape;885;p49"/>
            <p:cNvCxnSpPr/>
            <p:nvPr/>
          </p:nvCxnSpPr>
          <p:spPr>
            <a:xfrm>
              <a:off x="2026636" y="187946"/>
              <a:ext cx="3662717" cy="0"/>
            </a:xfrm>
            <a:prstGeom prst="straightConnector1">
              <a:avLst/>
            </a:prstGeom>
            <a:noFill/>
            <a:ln cap="rnd" cmpd="sng" w="50800">
              <a:solidFill>
                <a:srgbClr val="1C3764"/>
              </a:solidFill>
              <a:prstDash val="solid"/>
              <a:round/>
              <a:headEnd len="sm" w="sm" type="none"/>
              <a:tailEnd len="sm" w="sm" type="none"/>
            </a:ln>
          </p:spPr>
        </p:cxnSp>
        <p:sp>
          <p:nvSpPr>
            <p:cNvPr id="886" name="Google Shape;886;p49"/>
            <p:cNvSpPr txBox="1"/>
            <p:nvPr/>
          </p:nvSpPr>
          <p:spPr>
            <a:xfrm>
              <a:off x="4675709" y="-38100"/>
              <a:ext cx="3937779" cy="413991"/>
            </a:xfrm>
            <a:prstGeom prst="rect">
              <a:avLst/>
            </a:prstGeom>
            <a:noFill/>
            <a:ln>
              <a:noFill/>
            </a:ln>
          </p:spPr>
          <p:txBody>
            <a:bodyPr anchorCtr="0" anchor="t" bIns="0" lIns="0" spcFirstLastPara="1" rIns="0" wrap="square" tIns="0">
              <a:spAutoFit/>
            </a:bodyPr>
            <a:lstStyle/>
            <a:p>
              <a:pPr indent="0" lvl="0" marL="0" marR="0" rtl="0" algn="r">
                <a:lnSpc>
                  <a:spcPct val="140021"/>
                </a:lnSpc>
                <a:spcBef>
                  <a:spcPts val="0"/>
                </a:spcBef>
                <a:spcAft>
                  <a:spcPts val="0"/>
                </a:spcAft>
                <a:buNone/>
              </a:pPr>
              <a:r>
                <a:rPr b="1" lang="en-US" sz="1889">
                  <a:solidFill>
                    <a:srgbClr val="1C3764"/>
                  </a:solidFill>
                  <a:latin typeface="Montserrat Black"/>
                  <a:ea typeface="Montserrat Black"/>
                  <a:cs typeface="Montserrat Black"/>
                  <a:sym typeface="Montserrat Black"/>
                </a:rPr>
                <a:t>16-20 JUNE 2025 </a:t>
              </a:r>
              <a:endParaRPr/>
            </a:p>
          </p:txBody>
        </p:sp>
      </p:grpSp>
      <p:sp>
        <p:nvSpPr>
          <p:cNvPr id="887" name="Google Shape;887;p49"/>
          <p:cNvSpPr/>
          <p:nvPr/>
        </p:nvSpPr>
        <p:spPr>
          <a:xfrm rot="5400000">
            <a:off x="3122157" y="8089101"/>
            <a:ext cx="2888716" cy="1580916"/>
          </a:xfrm>
          <a:custGeom>
            <a:rect b="b" l="l" r="r" t="t"/>
            <a:pathLst>
              <a:path extrusionOk="0" h="1580916" w="2888716">
                <a:moveTo>
                  <a:pt x="0" y="0"/>
                </a:moveTo>
                <a:lnTo>
                  <a:pt x="2888716" y="0"/>
                </a:lnTo>
                <a:lnTo>
                  <a:pt x="2888716" y="1580915"/>
                </a:lnTo>
                <a:lnTo>
                  <a:pt x="0" y="1580915"/>
                </a:lnTo>
                <a:lnTo>
                  <a:pt x="0" y="0"/>
                </a:lnTo>
                <a:close/>
              </a:path>
            </a:pathLst>
          </a:custGeom>
          <a:blipFill rotWithShape="1">
            <a:blip r:embed="rId3">
              <a:alphaModFix amt="49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888" name="Google Shape;888;p49"/>
          <p:cNvGrpSpPr/>
          <p:nvPr/>
        </p:nvGrpSpPr>
        <p:grpSpPr>
          <a:xfrm>
            <a:off x="4228203" y="9583660"/>
            <a:ext cx="2998591" cy="550186"/>
            <a:chOff x="0" y="0"/>
            <a:chExt cx="3998121" cy="733580"/>
          </a:xfrm>
        </p:grpSpPr>
        <p:sp>
          <p:nvSpPr>
            <p:cNvPr id="889" name="Google Shape;889;p49"/>
            <p:cNvSpPr/>
            <p:nvPr/>
          </p:nvSpPr>
          <p:spPr>
            <a:xfrm>
              <a:off x="0" y="0"/>
              <a:ext cx="806131" cy="733579"/>
            </a:xfrm>
            <a:custGeom>
              <a:rect b="b" l="l" r="r" t="t"/>
              <a:pathLst>
                <a:path extrusionOk="0" h="733579" w="806131">
                  <a:moveTo>
                    <a:pt x="0" y="0"/>
                  </a:moveTo>
                  <a:lnTo>
                    <a:pt x="806131" y="0"/>
                  </a:lnTo>
                  <a:lnTo>
                    <a:pt x="806131" y="733579"/>
                  </a:lnTo>
                  <a:lnTo>
                    <a:pt x="0" y="733579"/>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0" name="Google Shape;890;p49"/>
            <p:cNvSpPr/>
            <p:nvPr/>
          </p:nvSpPr>
          <p:spPr>
            <a:xfrm>
              <a:off x="1014957" y="89894"/>
              <a:ext cx="1609215" cy="643686"/>
            </a:xfrm>
            <a:custGeom>
              <a:rect b="b" l="l" r="r" t="t"/>
              <a:pathLst>
                <a:path extrusionOk="0" h="643686" w="1609215">
                  <a:moveTo>
                    <a:pt x="0" y="0"/>
                  </a:moveTo>
                  <a:lnTo>
                    <a:pt x="1609214" y="0"/>
                  </a:lnTo>
                  <a:lnTo>
                    <a:pt x="1609214" y="643685"/>
                  </a:lnTo>
                  <a:lnTo>
                    <a:pt x="0" y="64368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1" name="Google Shape;891;p49"/>
            <p:cNvSpPr/>
            <p:nvPr/>
          </p:nvSpPr>
          <p:spPr>
            <a:xfrm>
              <a:off x="2613850" y="89894"/>
              <a:ext cx="1384271" cy="643686"/>
            </a:xfrm>
            <a:custGeom>
              <a:rect b="b" l="l" r="r" t="t"/>
              <a:pathLst>
                <a:path extrusionOk="0" h="643686" w="1384271">
                  <a:moveTo>
                    <a:pt x="0" y="0"/>
                  </a:moveTo>
                  <a:lnTo>
                    <a:pt x="1384271" y="0"/>
                  </a:lnTo>
                  <a:lnTo>
                    <a:pt x="1384271" y="643685"/>
                  </a:lnTo>
                  <a:lnTo>
                    <a:pt x="0" y="64368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92" name="Google Shape;892;p49"/>
          <p:cNvSpPr/>
          <p:nvPr/>
        </p:nvSpPr>
        <p:spPr>
          <a:xfrm>
            <a:off x="6894700" y="9393589"/>
            <a:ext cx="2819176" cy="930328"/>
          </a:xfrm>
          <a:custGeom>
            <a:rect b="b" l="l" r="r" t="t"/>
            <a:pathLst>
              <a:path extrusionOk="0" h="930328" w="2819176">
                <a:moveTo>
                  <a:pt x="0" y="0"/>
                </a:moveTo>
                <a:lnTo>
                  <a:pt x="2819177" y="0"/>
                </a:lnTo>
                <a:lnTo>
                  <a:pt x="2819177" y="930328"/>
                </a:lnTo>
                <a:lnTo>
                  <a:pt x="0" y="930328"/>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893" name="Google Shape;893;p49"/>
          <p:cNvGrpSpPr/>
          <p:nvPr/>
        </p:nvGrpSpPr>
        <p:grpSpPr>
          <a:xfrm>
            <a:off x="5527970" y="3124320"/>
            <a:ext cx="6120976" cy="2057828"/>
            <a:chOff x="0" y="-9525"/>
            <a:chExt cx="1537751" cy="516981"/>
          </a:xfrm>
        </p:grpSpPr>
        <p:sp>
          <p:nvSpPr>
            <p:cNvPr id="894" name="Google Shape;894;p49"/>
            <p:cNvSpPr/>
            <p:nvPr/>
          </p:nvSpPr>
          <p:spPr>
            <a:xfrm>
              <a:off x="0" y="0"/>
              <a:ext cx="1537751" cy="507456"/>
            </a:xfrm>
            <a:custGeom>
              <a:rect b="b" l="l" r="r" t="t"/>
              <a:pathLst>
                <a:path extrusionOk="0" h="507456" w="1537751">
                  <a:moveTo>
                    <a:pt x="0" y="0"/>
                  </a:moveTo>
                  <a:lnTo>
                    <a:pt x="1537751" y="0"/>
                  </a:lnTo>
                  <a:lnTo>
                    <a:pt x="1537751" y="507456"/>
                  </a:lnTo>
                  <a:lnTo>
                    <a:pt x="0" y="507456"/>
                  </a:lnTo>
                  <a:close/>
                </a:path>
              </a:pathLst>
            </a:custGeom>
            <a:solidFill>
              <a:srgbClr val="1C376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5" name="Google Shape;895;p49"/>
            <p:cNvSpPr txBox="1"/>
            <p:nvPr/>
          </p:nvSpPr>
          <p:spPr>
            <a:xfrm>
              <a:off x="0" y="-9525"/>
              <a:ext cx="1537751" cy="516981"/>
            </a:xfrm>
            <a:prstGeom prst="rect">
              <a:avLst/>
            </a:prstGeom>
            <a:noFill/>
            <a:ln>
              <a:noFill/>
            </a:ln>
          </p:spPr>
          <p:txBody>
            <a:bodyPr anchorCtr="0" anchor="ctr" bIns="47625" lIns="47625" spcFirstLastPara="1" rIns="47625" wrap="square" tIns="47625">
              <a:noAutofit/>
            </a:bodyPr>
            <a:lstStyle/>
            <a:p>
              <a:pPr indent="0" lvl="0" marL="0" marR="0" rtl="0" algn="ctr">
                <a:lnSpc>
                  <a:spcPct val="27500"/>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96" name="Google Shape;896;p49"/>
          <p:cNvSpPr/>
          <p:nvPr/>
        </p:nvSpPr>
        <p:spPr>
          <a:xfrm rot="5400000">
            <a:off x="11147888" y="5076659"/>
            <a:ext cx="2888716" cy="1580916"/>
          </a:xfrm>
          <a:custGeom>
            <a:rect b="b" l="l" r="r" t="t"/>
            <a:pathLst>
              <a:path extrusionOk="0" h="1580916" w="2888716">
                <a:moveTo>
                  <a:pt x="0" y="0"/>
                </a:moveTo>
                <a:lnTo>
                  <a:pt x="2888717" y="0"/>
                </a:lnTo>
                <a:lnTo>
                  <a:pt x="2888717" y="1580916"/>
                </a:lnTo>
                <a:lnTo>
                  <a:pt x="0" y="1580916"/>
                </a:lnTo>
                <a:lnTo>
                  <a:pt x="0" y="0"/>
                </a:lnTo>
                <a:close/>
              </a:path>
            </a:pathLst>
          </a:custGeom>
          <a:blipFill rotWithShape="1">
            <a:blip r:embed="rId3">
              <a:alphaModFix amt="49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897" name="Google Shape;897;p49"/>
          <p:cNvGrpSpPr/>
          <p:nvPr/>
        </p:nvGrpSpPr>
        <p:grpSpPr>
          <a:xfrm>
            <a:off x="11801789" y="3953098"/>
            <a:ext cx="865094" cy="1229051"/>
            <a:chOff x="0" y="-9525"/>
            <a:chExt cx="217334" cy="308770"/>
          </a:xfrm>
        </p:grpSpPr>
        <p:sp>
          <p:nvSpPr>
            <p:cNvPr id="898" name="Google Shape;898;p49"/>
            <p:cNvSpPr/>
            <p:nvPr/>
          </p:nvSpPr>
          <p:spPr>
            <a:xfrm>
              <a:off x="0" y="0"/>
              <a:ext cx="217334" cy="299245"/>
            </a:xfrm>
            <a:custGeom>
              <a:rect b="b" l="l" r="r" t="t"/>
              <a:pathLst>
                <a:path extrusionOk="0" h="299245" w="217334">
                  <a:moveTo>
                    <a:pt x="0" y="0"/>
                  </a:moveTo>
                  <a:lnTo>
                    <a:pt x="217334" y="0"/>
                  </a:lnTo>
                  <a:lnTo>
                    <a:pt x="217334" y="299245"/>
                  </a:lnTo>
                  <a:lnTo>
                    <a:pt x="0" y="299245"/>
                  </a:lnTo>
                  <a:close/>
                </a:path>
              </a:pathLst>
            </a:custGeom>
            <a:solidFill>
              <a:srgbClr val="92A7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9" name="Google Shape;899;p49"/>
            <p:cNvSpPr txBox="1"/>
            <p:nvPr/>
          </p:nvSpPr>
          <p:spPr>
            <a:xfrm>
              <a:off x="0" y="-9525"/>
              <a:ext cx="217334" cy="308770"/>
            </a:xfrm>
            <a:prstGeom prst="rect">
              <a:avLst/>
            </a:prstGeom>
            <a:noFill/>
            <a:ln>
              <a:noFill/>
            </a:ln>
          </p:spPr>
          <p:txBody>
            <a:bodyPr anchorCtr="0" anchor="ctr" bIns="47625" lIns="47625" spcFirstLastPara="1" rIns="47625" wrap="square" tIns="47625">
              <a:noAutofit/>
            </a:bodyPr>
            <a:lstStyle/>
            <a:p>
              <a:pPr indent="0" lvl="0" marL="0" marR="0" rtl="0" algn="ctr">
                <a:lnSpc>
                  <a:spcPct val="275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00" name="Google Shape;900;p49"/>
          <p:cNvGrpSpPr/>
          <p:nvPr/>
        </p:nvGrpSpPr>
        <p:grpSpPr>
          <a:xfrm>
            <a:off x="5527970" y="5289447"/>
            <a:ext cx="3428122" cy="882639"/>
            <a:chOff x="0" y="-9525"/>
            <a:chExt cx="861235" cy="221742"/>
          </a:xfrm>
        </p:grpSpPr>
        <p:sp>
          <p:nvSpPr>
            <p:cNvPr id="901" name="Google Shape;901;p49"/>
            <p:cNvSpPr/>
            <p:nvPr/>
          </p:nvSpPr>
          <p:spPr>
            <a:xfrm>
              <a:off x="0" y="0"/>
              <a:ext cx="861235" cy="212217"/>
            </a:xfrm>
            <a:custGeom>
              <a:rect b="b" l="l" r="r" t="t"/>
              <a:pathLst>
                <a:path extrusionOk="0" h="212217" w="861235">
                  <a:moveTo>
                    <a:pt x="0" y="0"/>
                  </a:moveTo>
                  <a:lnTo>
                    <a:pt x="861235" y="0"/>
                  </a:lnTo>
                  <a:lnTo>
                    <a:pt x="861235" y="212217"/>
                  </a:lnTo>
                  <a:lnTo>
                    <a:pt x="0" y="212217"/>
                  </a:lnTo>
                  <a:close/>
                </a:path>
              </a:pathLst>
            </a:custGeom>
            <a:solidFill>
              <a:srgbClr val="9EB60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2" name="Google Shape;902;p49"/>
            <p:cNvSpPr txBox="1"/>
            <p:nvPr/>
          </p:nvSpPr>
          <p:spPr>
            <a:xfrm>
              <a:off x="0" y="-9525"/>
              <a:ext cx="861235" cy="221742"/>
            </a:xfrm>
            <a:prstGeom prst="rect">
              <a:avLst/>
            </a:prstGeom>
            <a:noFill/>
            <a:ln>
              <a:noFill/>
            </a:ln>
          </p:spPr>
          <p:txBody>
            <a:bodyPr anchorCtr="0" anchor="ctr" bIns="47625" lIns="47625" spcFirstLastPara="1" rIns="47625" wrap="square" tIns="47625">
              <a:noAutofit/>
            </a:bodyPr>
            <a:lstStyle/>
            <a:p>
              <a:pPr indent="0" lvl="0" marL="0" marR="0" rtl="0" algn="ctr">
                <a:lnSpc>
                  <a:spcPct val="275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03" name="Google Shape;903;p49"/>
          <p:cNvGrpSpPr/>
          <p:nvPr/>
        </p:nvGrpSpPr>
        <p:grpSpPr>
          <a:xfrm>
            <a:off x="9113073" y="5289447"/>
            <a:ext cx="3553809" cy="3064889"/>
            <a:chOff x="0" y="-9525"/>
            <a:chExt cx="892811" cy="769981"/>
          </a:xfrm>
        </p:grpSpPr>
        <p:sp>
          <p:nvSpPr>
            <p:cNvPr id="904" name="Google Shape;904;p49"/>
            <p:cNvSpPr/>
            <p:nvPr/>
          </p:nvSpPr>
          <p:spPr>
            <a:xfrm>
              <a:off x="0" y="0"/>
              <a:ext cx="892811" cy="760456"/>
            </a:xfrm>
            <a:custGeom>
              <a:rect b="b" l="l" r="r" t="t"/>
              <a:pathLst>
                <a:path extrusionOk="0" h="760456" w="892811">
                  <a:moveTo>
                    <a:pt x="0" y="0"/>
                  </a:moveTo>
                  <a:lnTo>
                    <a:pt x="892811" y="0"/>
                  </a:lnTo>
                  <a:lnTo>
                    <a:pt x="892811" y="760456"/>
                  </a:lnTo>
                  <a:lnTo>
                    <a:pt x="0" y="760456"/>
                  </a:lnTo>
                  <a:close/>
                </a:path>
              </a:pathLst>
            </a:custGeom>
            <a:solidFill>
              <a:srgbClr val="1C376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5" name="Google Shape;905;p49"/>
            <p:cNvSpPr txBox="1"/>
            <p:nvPr/>
          </p:nvSpPr>
          <p:spPr>
            <a:xfrm>
              <a:off x="0" y="-9525"/>
              <a:ext cx="892811" cy="769981"/>
            </a:xfrm>
            <a:prstGeom prst="rect">
              <a:avLst/>
            </a:prstGeom>
            <a:noFill/>
            <a:ln>
              <a:noFill/>
            </a:ln>
          </p:spPr>
          <p:txBody>
            <a:bodyPr anchorCtr="0" anchor="ctr" bIns="53250" lIns="53250" spcFirstLastPara="1" rIns="53250" wrap="square" tIns="53250">
              <a:noAutofit/>
            </a:bodyPr>
            <a:lstStyle/>
            <a:p>
              <a:pPr indent="0" lvl="0" marL="0" marR="0" rtl="0" algn="ctr">
                <a:lnSpc>
                  <a:spcPct val="27500"/>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06" name="Google Shape;906;p49"/>
          <p:cNvSpPr/>
          <p:nvPr/>
        </p:nvSpPr>
        <p:spPr>
          <a:xfrm>
            <a:off x="9113073" y="5367661"/>
            <a:ext cx="3646957" cy="3026975"/>
          </a:xfrm>
          <a:custGeom>
            <a:rect b="b" l="l" r="r" t="t"/>
            <a:pathLst>
              <a:path extrusionOk="0" h="3026975" w="3646957">
                <a:moveTo>
                  <a:pt x="0" y="0"/>
                </a:moveTo>
                <a:lnTo>
                  <a:pt x="3646957" y="0"/>
                </a:lnTo>
                <a:lnTo>
                  <a:pt x="3646957" y="3026975"/>
                </a:lnTo>
                <a:lnTo>
                  <a:pt x="0" y="3026975"/>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07" name="Google Shape;907;p49"/>
          <p:cNvGrpSpPr/>
          <p:nvPr/>
        </p:nvGrpSpPr>
        <p:grpSpPr>
          <a:xfrm>
            <a:off x="3655732" y="506814"/>
            <a:ext cx="3402482" cy="948442"/>
            <a:chOff x="0" y="0"/>
            <a:chExt cx="4536643" cy="1264589"/>
          </a:xfrm>
        </p:grpSpPr>
        <p:sp>
          <p:nvSpPr>
            <p:cNvPr id="908" name="Google Shape;908;p49"/>
            <p:cNvSpPr/>
            <p:nvPr/>
          </p:nvSpPr>
          <p:spPr>
            <a:xfrm flipH="1">
              <a:off x="0" y="0"/>
              <a:ext cx="4536643" cy="1264589"/>
            </a:xfrm>
            <a:custGeom>
              <a:rect b="b" l="l" r="r" t="t"/>
              <a:pathLst>
                <a:path extrusionOk="0" h="1264589" w="4536643">
                  <a:moveTo>
                    <a:pt x="4536643" y="0"/>
                  </a:moveTo>
                  <a:lnTo>
                    <a:pt x="0" y="0"/>
                  </a:lnTo>
                  <a:lnTo>
                    <a:pt x="0" y="1264589"/>
                  </a:lnTo>
                  <a:lnTo>
                    <a:pt x="4536643" y="1264589"/>
                  </a:lnTo>
                  <a:lnTo>
                    <a:pt x="4536643"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9" name="Google Shape;909;p49"/>
            <p:cNvSpPr txBox="1"/>
            <p:nvPr/>
          </p:nvSpPr>
          <p:spPr>
            <a:xfrm>
              <a:off x="594259" y="309404"/>
              <a:ext cx="3942383" cy="617205"/>
            </a:xfrm>
            <a:prstGeom prst="rect">
              <a:avLst/>
            </a:prstGeom>
            <a:noFill/>
            <a:ln>
              <a:noFill/>
            </a:ln>
          </p:spPr>
          <p:txBody>
            <a:bodyPr anchorCtr="0" anchor="t" bIns="0" lIns="0" spcFirstLastPara="1" rIns="0" wrap="square" tIns="0">
              <a:spAutoFit/>
            </a:bodyPr>
            <a:lstStyle/>
            <a:p>
              <a:pPr indent="0" lvl="0" marL="0" marR="0" rtl="0" algn="just">
                <a:lnSpc>
                  <a:spcPct val="139971"/>
                </a:lnSpc>
                <a:spcBef>
                  <a:spcPts val="0"/>
                </a:spcBef>
                <a:spcAft>
                  <a:spcPts val="0"/>
                </a:spcAft>
                <a:buNone/>
              </a:pPr>
              <a:r>
                <a:rPr b="1" lang="en-US" sz="1391">
                  <a:solidFill>
                    <a:srgbClr val="1C3764"/>
                  </a:solidFill>
                  <a:latin typeface="Montserrat Black"/>
                  <a:ea typeface="Montserrat Black"/>
                  <a:cs typeface="Montserrat Black"/>
                  <a:sym typeface="Montserrat Black"/>
                </a:rPr>
                <a:t>FOR MORE INFORMATION</a:t>
              </a:r>
              <a:endParaRPr/>
            </a:p>
            <a:p>
              <a:pPr indent="0" lvl="0" marL="0" marR="0" rtl="0" algn="just">
                <a:lnSpc>
                  <a:spcPct val="139971"/>
                </a:lnSpc>
                <a:spcBef>
                  <a:spcPts val="0"/>
                </a:spcBef>
                <a:spcAft>
                  <a:spcPts val="0"/>
                </a:spcAft>
                <a:buNone/>
              </a:pPr>
              <a:r>
                <a:rPr b="1" lang="en-US" sz="1391">
                  <a:solidFill>
                    <a:srgbClr val="1C3764"/>
                  </a:solidFill>
                  <a:latin typeface="Montserrat Black"/>
                  <a:ea typeface="Montserrat Black"/>
                  <a:cs typeface="Montserrat Black"/>
                  <a:sym typeface="Montserrat Black"/>
                </a:rPr>
                <a:t>profeedback.eu</a:t>
              </a:r>
              <a:endParaRPr/>
            </a:p>
          </p:txBody>
        </p:sp>
      </p:grpSp>
      <p:sp>
        <p:nvSpPr>
          <p:cNvPr id="910" name="Google Shape;910;p49"/>
          <p:cNvSpPr txBox="1"/>
          <p:nvPr/>
        </p:nvSpPr>
        <p:spPr>
          <a:xfrm>
            <a:off x="5224088" y="5420355"/>
            <a:ext cx="3668252" cy="592983"/>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lang="en-US" sz="1715">
                <a:solidFill>
                  <a:srgbClr val="1C3764"/>
                </a:solidFill>
                <a:latin typeface="Montserrat"/>
                <a:ea typeface="Montserrat"/>
                <a:cs typeface="Montserrat"/>
                <a:sym typeface="Montserrat"/>
              </a:rPr>
              <a:t>4TH PROFEEDBACK </a:t>
            </a:r>
            <a:endParaRPr sz="1715">
              <a:solidFill>
                <a:srgbClr val="1C3764"/>
              </a:solidFill>
              <a:latin typeface="Montserrat"/>
              <a:ea typeface="Montserrat"/>
              <a:cs typeface="Montserrat"/>
              <a:sym typeface="Montserrat"/>
            </a:endParaRPr>
          </a:p>
          <a:p>
            <a:pPr indent="0" lvl="0" marL="0" marR="0" rtl="0" algn="r">
              <a:lnSpc>
                <a:spcPct val="140000"/>
              </a:lnSpc>
              <a:spcBef>
                <a:spcPts val="0"/>
              </a:spcBef>
              <a:spcAft>
                <a:spcPts val="0"/>
              </a:spcAft>
              <a:buNone/>
            </a:pPr>
            <a:r>
              <a:rPr lang="en-US" sz="1715">
                <a:solidFill>
                  <a:srgbClr val="1C3764"/>
                </a:solidFill>
                <a:latin typeface="Montserrat"/>
                <a:ea typeface="Montserrat"/>
                <a:cs typeface="Montserrat"/>
                <a:sym typeface="Montserrat"/>
              </a:rPr>
              <a:t>TRAINING SCHOOL</a:t>
            </a:r>
            <a:endParaRPr sz="1715">
              <a:solidFill>
                <a:srgbClr val="1C3764"/>
              </a:solidFill>
              <a:latin typeface="Montserrat"/>
              <a:ea typeface="Montserrat"/>
              <a:cs typeface="Montserrat"/>
              <a:sym typeface="Montserrat"/>
            </a:endParaRPr>
          </a:p>
        </p:txBody>
      </p:sp>
      <p:sp>
        <p:nvSpPr>
          <p:cNvPr id="911" name="Google Shape;911;p49"/>
          <p:cNvSpPr txBox="1"/>
          <p:nvPr/>
        </p:nvSpPr>
        <p:spPr>
          <a:xfrm>
            <a:off x="5597433" y="3466908"/>
            <a:ext cx="5982050" cy="1098891"/>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2405">
                <a:solidFill>
                  <a:srgbClr val="92A730"/>
                </a:solidFill>
                <a:latin typeface="Montserrat Black"/>
                <a:ea typeface="Montserrat Black"/>
                <a:cs typeface="Montserrat Black"/>
                <a:sym typeface="Montserrat Black"/>
              </a:rPr>
              <a:t>Exploring contemporary evaluation methods  Evaluation approaches and methods in practice</a:t>
            </a:r>
            <a:endParaRPr b="1" sz="2405">
              <a:solidFill>
                <a:srgbClr val="FFFFFF"/>
              </a:solidFill>
              <a:latin typeface="Montserrat Black"/>
              <a:ea typeface="Montserrat Black"/>
              <a:cs typeface="Montserrat Black"/>
              <a:sym typeface="Montserrat Black"/>
            </a:endParaRPr>
          </a:p>
        </p:txBody>
      </p:sp>
      <p:sp>
        <p:nvSpPr>
          <p:cNvPr id="912" name="Google Shape;912;p49"/>
          <p:cNvSpPr/>
          <p:nvPr/>
        </p:nvSpPr>
        <p:spPr>
          <a:xfrm rot="5400000">
            <a:off x="12297064" y="33482"/>
            <a:ext cx="1990436" cy="1990436"/>
          </a:xfrm>
          <a:custGeom>
            <a:rect b="b" l="l" r="r" t="t"/>
            <a:pathLst>
              <a:path extrusionOk="0" h="1990436" w="1990436">
                <a:moveTo>
                  <a:pt x="0" y="0"/>
                </a:moveTo>
                <a:lnTo>
                  <a:pt x="1990436" y="0"/>
                </a:lnTo>
                <a:lnTo>
                  <a:pt x="1990436" y="1990436"/>
                </a:lnTo>
                <a:lnTo>
                  <a:pt x="0" y="1990436"/>
                </a:lnTo>
                <a:lnTo>
                  <a:pt x="0" y="0"/>
                </a:lnTo>
                <a:close/>
              </a:path>
            </a:pathLst>
          </a:custGeom>
          <a:blipFill rotWithShape="1">
            <a:blip r:embed="rId10">
              <a:alphaModFix amt="49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grpSp>
        <p:nvGrpSpPr>
          <p:cNvPr id="157" name="Google Shape;157;p5"/>
          <p:cNvGrpSpPr/>
          <p:nvPr/>
        </p:nvGrpSpPr>
        <p:grpSpPr>
          <a:xfrm rot="10800000">
            <a:off x="3153655" y="9709431"/>
            <a:ext cx="15134345" cy="624370"/>
            <a:chOff x="0" y="-19050"/>
            <a:chExt cx="6160303" cy="254144"/>
          </a:xfrm>
        </p:grpSpPr>
        <p:sp>
          <p:nvSpPr>
            <p:cNvPr id="158" name="Google Shape;158;p5"/>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5"/>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60" name="Google Shape;160;p5"/>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161" name="Google Shape;161;p5"/>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162" name="Google Shape;162;p5"/>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163" name="Google Shape;163;p5"/>
          <p:cNvGrpSpPr/>
          <p:nvPr/>
        </p:nvGrpSpPr>
        <p:grpSpPr>
          <a:xfrm>
            <a:off x="0" y="0"/>
            <a:ext cx="18417891" cy="1219432"/>
            <a:chOff x="0" y="0"/>
            <a:chExt cx="24557188" cy="1625910"/>
          </a:xfrm>
        </p:grpSpPr>
        <p:grpSp>
          <p:nvGrpSpPr>
            <p:cNvPr id="164" name="Google Shape;164;p5"/>
            <p:cNvGrpSpPr/>
            <p:nvPr/>
          </p:nvGrpSpPr>
          <p:grpSpPr>
            <a:xfrm rot="10800000">
              <a:off x="0" y="0"/>
              <a:ext cx="20179127" cy="1625910"/>
              <a:chOff x="0" y="-19050"/>
              <a:chExt cx="6160303" cy="496359"/>
            </a:xfrm>
          </p:grpSpPr>
          <p:sp>
            <p:nvSpPr>
              <p:cNvPr id="165" name="Google Shape;165;p5"/>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5"/>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67" name="Google Shape;167;p5"/>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168" name="Google Shape;168;p5"/>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pic>
        <p:nvPicPr>
          <p:cNvPr id="169" name="Google Shape;169;p5"/>
          <p:cNvPicPr preferRelativeResize="0"/>
          <p:nvPr/>
        </p:nvPicPr>
        <p:blipFill rotWithShape="1">
          <a:blip r:embed="rId3">
            <a:alphaModFix/>
          </a:blip>
          <a:srcRect b="0" l="0" r="0" t="0"/>
          <a:stretch/>
        </p:blipFill>
        <p:spPr>
          <a:xfrm>
            <a:off x="5798359" y="1238100"/>
            <a:ext cx="11904246" cy="7885794"/>
          </a:xfrm>
          <a:prstGeom prst="rect">
            <a:avLst/>
          </a:prstGeom>
          <a:noFill/>
          <a:ln>
            <a:noFill/>
          </a:ln>
        </p:spPr>
      </p:pic>
      <p:sp>
        <p:nvSpPr>
          <p:cNvPr id="170" name="Google Shape;170;p5"/>
          <p:cNvSpPr txBox="1"/>
          <p:nvPr/>
        </p:nvSpPr>
        <p:spPr>
          <a:xfrm>
            <a:off x="194097" y="8794280"/>
            <a:ext cx="5181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Source:https://activeevaluator.com/evaluation-tree/</a:t>
            </a:r>
            <a:endParaRPr/>
          </a:p>
        </p:txBody>
      </p:sp>
      <p:sp>
        <p:nvSpPr>
          <p:cNvPr id="171" name="Google Shape;171;p5"/>
          <p:cNvSpPr txBox="1"/>
          <p:nvPr/>
        </p:nvSpPr>
        <p:spPr>
          <a:xfrm>
            <a:off x="381000" y="2979508"/>
            <a:ext cx="4493433"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Calibri"/>
                <a:ea typeface="Calibri"/>
                <a:cs typeface="Calibri"/>
                <a:sym typeface="Calibri"/>
              </a:rPr>
              <a:t>The 3rd ed. of </a:t>
            </a:r>
            <a:endParaRPr b="1" sz="4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4000">
                <a:solidFill>
                  <a:schemeClr val="dk1"/>
                </a:solidFill>
                <a:latin typeface="Calibri"/>
                <a:ea typeface="Calibri"/>
                <a:cs typeface="Calibri"/>
                <a:sym typeface="Calibri"/>
              </a:rPr>
              <a:t>The Evaluation Tree </a:t>
            </a:r>
            <a:r>
              <a:rPr i="1" lang="en-US" sz="4000">
                <a:solidFill>
                  <a:schemeClr val="dk1"/>
                </a:solidFill>
                <a:latin typeface="Calibri"/>
                <a:ea typeface="Calibri"/>
                <a:cs typeface="Calibri"/>
                <a:sym typeface="Calibri"/>
              </a:rPr>
              <a:t>(Alkin and Christie, 2023)</a:t>
            </a:r>
            <a:endParaRPr i="1" sz="4000">
              <a:solidFill>
                <a:schemeClr val="dk1"/>
              </a:solidFill>
              <a:latin typeface="Calibri"/>
              <a:ea typeface="Calibri"/>
              <a:cs typeface="Calibri"/>
              <a:sym typeface="Calibri"/>
            </a:endParaRPr>
          </a:p>
        </p:txBody>
      </p:sp>
      <p:sp>
        <p:nvSpPr>
          <p:cNvPr id="172" name="Google Shape;172;p5"/>
          <p:cNvSpPr txBox="1"/>
          <p:nvPr/>
        </p:nvSpPr>
        <p:spPr>
          <a:xfrm>
            <a:off x="9525000" y="9111673"/>
            <a:ext cx="5334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Calibri"/>
                <a:ea typeface="Calibri"/>
                <a:cs typeface="Calibri"/>
                <a:sym typeface="Calibri"/>
              </a:rPr>
              <a:t>FOUNDATION OF EVALUATION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grpSp>
        <p:nvGrpSpPr>
          <p:cNvPr id="177" name="Google Shape;177;p6"/>
          <p:cNvGrpSpPr/>
          <p:nvPr/>
        </p:nvGrpSpPr>
        <p:grpSpPr>
          <a:xfrm rot="10800000">
            <a:off x="3153655" y="9709431"/>
            <a:ext cx="15134345" cy="624370"/>
            <a:chOff x="0" y="-19050"/>
            <a:chExt cx="6160303" cy="254144"/>
          </a:xfrm>
        </p:grpSpPr>
        <p:sp>
          <p:nvSpPr>
            <p:cNvPr id="178" name="Google Shape;178;p6"/>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6"/>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80" name="Google Shape;180;p6"/>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181" name="Google Shape;181;p6"/>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182" name="Google Shape;182;p6"/>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183" name="Google Shape;183;p6"/>
          <p:cNvGrpSpPr/>
          <p:nvPr/>
        </p:nvGrpSpPr>
        <p:grpSpPr>
          <a:xfrm>
            <a:off x="0" y="0"/>
            <a:ext cx="18417891" cy="1219432"/>
            <a:chOff x="0" y="0"/>
            <a:chExt cx="24557188" cy="1625910"/>
          </a:xfrm>
        </p:grpSpPr>
        <p:grpSp>
          <p:nvGrpSpPr>
            <p:cNvPr id="184" name="Google Shape;184;p6"/>
            <p:cNvGrpSpPr/>
            <p:nvPr/>
          </p:nvGrpSpPr>
          <p:grpSpPr>
            <a:xfrm rot="10800000">
              <a:off x="0" y="0"/>
              <a:ext cx="20179127" cy="1625910"/>
              <a:chOff x="0" y="-19050"/>
              <a:chExt cx="6160303" cy="496359"/>
            </a:xfrm>
          </p:grpSpPr>
          <p:sp>
            <p:nvSpPr>
              <p:cNvPr id="185" name="Google Shape;185;p6"/>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6"/>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87" name="Google Shape;187;p6"/>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188" name="Google Shape;188;p6"/>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pic>
        <p:nvPicPr>
          <p:cNvPr id="189" name="Google Shape;189;p6"/>
          <p:cNvPicPr preferRelativeResize="0"/>
          <p:nvPr/>
        </p:nvPicPr>
        <p:blipFill rotWithShape="1">
          <a:blip r:embed="rId3">
            <a:alphaModFix/>
          </a:blip>
          <a:srcRect b="22565" l="9759" r="9758" t="41156"/>
          <a:stretch/>
        </p:blipFill>
        <p:spPr>
          <a:xfrm>
            <a:off x="2418374" y="1423825"/>
            <a:ext cx="13441727" cy="80404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grpSp>
        <p:nvGrpSpPr>
          <p:cNvPr id="194" name="Google Shape;194;p7"/>
          <p:cNvGrpSpPr/>
          <p:nvPr/>
        </p:nvGrpSpPr>
        <p:grpSpPr>
          <a:xfrm rot="10800000">
            <a:off x="3153655" y="9709431"/>
            <a:ext cx="15134345" cy="624370"/>
            <a:chOff x="0" y="-19050"/>
            <a:chExt cx="6160303" cy="254144"/>
          </a:xfrm>
        </p:grpSpPr>
        <p:sp>
          <p:nvSpPr>
            <p:cNvPr id="195" name="Google Shape;195;p7"/>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7"/>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197" name="Google Shape;197;p7"/>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198" name="Google Shape;198;p7"/>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199" name="Google Shape;199;p7"/>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200" name="Google Shape;200;p7"/>
          <p:cNvGrpSpPr/>
          <p:nvPr/>
        </p:nvGrpSpPr>
        <p:grpSpPr>
          <a:xfrm>
            <a:off x="0" y="0"/>
            <a:ext cx="18417891" cy="1219432"/>
            <a:chOff x="0" y="0"/>
            <a:chExt cx="24557188" cy="1625910"/>
          </a:xfrm>
        </p:grpSpPr>
        <p:grpSp>
          <p:nvGrpSpPr>
            <p:cNvPr id="201" name="Google Shape;201;p7"/>
            <p:cNvGrpSpPr/>
            <p:nvPr/>
          </p:nvGrpSpPr>
          <p:grpSpPr>
            <a:xfrm rot="10800000">
              <a:off x="0" y="0"/>
              <a:ext cx="20179127" cy="1625910"/>
              <a:chOff x="0" y="-19050"/>
              <a:chExt cx="6160303" cy="496359"/>
            </a:xfrm>
          </p:grpSpPr>
          <p:sp>
            <p:nvSpPr>
              <p:cNvPr id="202" name="Google Shape;202;p7"/>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7"/>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04" name="Google Shape;204;p7"/>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205" name="Google Shape;205;p7"/>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
        <p:nvSpPr>
          <p:cNvPr id="206" name="Google Shape;206;p7"/>
          <p:cNvSpPr txBox="1"/>
          <p:nvPr/>
        </p:nvSpPr>
        <p:spPr>
          <a:xfrm>
            <a:off x="511680" y="7484103"/>
            <a:ext cx="4822320"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000">
                <a:solidFill>
                  <a:schemeClr val="dk1"/>
                </a:solidFill>
                <a:latin typeface="Calibri"/>
                <a:ea typeface="Calibri"/>
                <a:cs typeface="Calibri"/>
                <a:sym typeface="Calibri"/>
              </a:rPr>
              <a:t>This tree is freely reusable (except for commercial use) provided that the source is acknowledged:  </a:t>
            </a:r>
            <a:r>
              <a:rPr lang="en-US" sz="2000">
                <a:solidFill>
                  <a:schemeClr val="dk1"/>
                </a:solidFill>
                <a:latin typeface="Calibri"/>
                <a:ea typeface="Calibri"/>
                <a:cs typeface="Calibri"/>
                <a:sym typeface="Calibri"/>
              </a:rPr>
              <a:t>"Quadrant Conseil, 2017 - www.quadrant.coop".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Graphic Design: Atelier Beau/Voir</a:t>
            </a:r>
            <a:endParaRPr sz="2000">
              <a:solidFill>
                <a:schemeClr val="dk1"/>
              </a:solidFill>
              <a:latin typeface="Calibri"/>
              <a:ea typeface="Calibri"/>
              <a:cs typeface="Calibri"/>
              <a:sym typeface="Calibri"/>
            </a:endParaRPr>
          </a:p>
        </p:txBody>
      </p:sp>
      <p:sp>
        <p:nvSpPr>
          <p:cNvPr id="207" name="Google Shape;207;p7"/>
          <p:cNvSpPr txBox="1"/>
          <p:nvPr/>
        </p:nvSpPr>
        <p:spPr>
          <a:xfrm>
            <a:off x="511680" y="1562100"/>
            <a:ext cx="497472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dk1"/>
                </a:solidFill>
                <a:latin typeface="Calibri"/>
                <a:ea typeface="Calibri"/>
                <a:cs typeface="Calibri"/>
                <a:sym typeface="Calibri"/>
              </a:rPr>
              <a:t>QUADRANT CONSEIL’S </a:t>
            </a:r>
            <a:endParaRPr/>
          </a:p>
          <a:p>
            <a:pPr indent="0" lvl="0" marL="0" marR="0" rtl="0" algn="l">
              <a:spcBef>
                <a:spcPts val="0"/>
              </a:spcBef>
              <a:spcAft>
                <a:spcPts val="0"/>
              </a:spcAft>
              <a:buNone/>
            </a:pPr>
            <a:r>
              <a:rPr b="1" lang="en-US" sz="4800">
                <a:solidFill>
                  <a:schemeClr val="dk1"/>
                </a:solidFill>
                <a:latin typeface="Calibri"/>
                <a:ea typeface="Calibri"/>
                <a:cs typeface="Calibri"/>
                <a:sym typeface="Calibri"/>
              </a:rPr>
              <a:t>IMPACT TREE</a:t>
            </a:r>
            <a:endParaRPr/>
          </a:p>
        </p:txBody>
      </p:sp>
      <p:pic>
        <p:nvPicPr>
          <p:cNvPr id="208" name="Google Shape;208;p7"/>
          <p:cNvPicPr preferRelativeResize="0"/>
          <p:nvPr/>
        </p:nvPicPr>
        <p:blipFill rotWithShape="1">
          <a:blip r:embed="rId3">
            <a:alphaModFix/>
          </a:blip>
          <a:srcRect b="0" l="0" r="0" t="0"/>
          <a:stretch/>
        </p:blipFill>
        <p:spPr>
          <a:xfrm>
            <a:off x="5562600" y="1286326"/>
            <a:ext cx="12697326" cy="8366779"/>
          </a:xfrm>
          <a:prstGeom prst="rect">
            <a:avLst/>
          </a:prstGeom>
          <a:noFill/>
          <a:ln>
            <a:noFill/>
          </a:ln>
        </p:spPr>
      </p:pic>
      <p:sp>
        <p:nvSpPr>
          <p:cNvPr id="209" name="Google Shape;209;p7"/>
          <p:cNvSpPr txBox="1"/>
          <p:nvPr/>
        </p:nvSpPr>
        <p:spPr>
          <a:xfrm>
            <a:off x="543310" y="4707859"/>
            <a:ext cx="4048221"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u="sng">
                <a:solidFill>
                  <a:schemeClr val="dk1"/>
                </a:solidFill>
                <a:latin typeface="Calibri"/>
                <a:ea typeface="Calibri"/>
                <a:cs typeface="Calibri"/>
                <a:sym typeface="Calibri"/>
                <a:hlinkClick r:id="rId4">
                  <a:extLst>
                    <a:ext uri="{A12FA001-AC4F-418D-AE19-62706E023703}">
                      <ahyp:hlinkClr val="tx"/>
                    </a:ext>
                  </a:extLst>
                </a:hlinkClick>
              </a:rPr>
              <a:t>https://www.quadrant-conseil.fr/ressources/impacttree.html</a:t>
            </a:r>
            <a:r>
              <a:rPr lang="en-US" sz="2800">
                <a:solidFill>
                  <a:schemeClr val="dk1"/>
                </a:solidFill>
                <a:latin typeface="Calibri"/>
                <a:ea typeface="Calibri"/>
                <a:cs typeface="Calibri"/>
                <a:sym typeface="Calibri"/>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grpSp>
        <p:nvGrpSpPr>
          <p:cNvPr id="214" name="Google Shape;214;p8"/>
          <p:cNvGrpSpPr/>
          <p:nvPr/>
        </p:nvGrpSpPr>
        <p:grpSpPr>
          <a:xfrm rot="10800000">
            <a:off x="3153655" y="9709431"/>
            <a:ext cx="15134345" cy="624370"/>
            <a:chOff x="0" y="-19050"/>
            <a:chExt cx="6160303" cy="254144"/>
          </a:xfrm>
        </p:grpSpPr>
        <p:sp>
          <p:nvSpPr>
            <p:cNvPr id="215" name="Google Shape;215;p8"/>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8"/>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17" name="Google Shape;217;p8"/>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218" name="Google Shape;218;p8"/>
          <p:cNvSpPr txBox="1"/>
          <p:nvPr/>
        </p:nvSpPr>
        <p:spPr>
          <a:xfrm>
            <a:off x="1028699" y="2057400"/>
            <a:ext cx="16951377" cy="780983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Theory based evaluation (TBE)</a:t>
            </a:r>
            <a:endParaRPr sz="6000">
              <a:solidFill>
                <a:srgbClr val="1D3866"/>
              </a:solidFill>
              <a:latin typeface="Montserrat"/>
              <a:ea typeface="Montserrat"/>
              <a:cs typeface="Montserrat"/>
              <a:sym typeface="Montserrat"/>
            </a:endParaRPr>
          </a:p>
          <a:p>
            <a:pPr indent="0" lvl="0" marL="0" marR="0" rtl="0" algn="just">
              <a:lnSpc>
                <a:spcPct val="110000"/>
              </a:lnSpc>
              <a:spcBef>
                <a:spcPts val="1200"/>
              </a:spcBef>
              <a:spcAft>
                <a:spcPts val="0"/>
              </a:spcAft>
              <a:buNone/>
            </a:pPr>
            <a:r>
              <a:rPr b="1" lang="en-US" sz="3500">
                <a:solidFill>
                  <a:srgbClr val="1D3866"/>
                </a:solidFill>
                <a:latin typeface="Montserrat"/>
                <a:ea typeface="Montserrat"/>
                <a:cs typeface="Montserrat"/>
                <a:sym typeface="Montserrat"/>
              </a:rPr>
              <a:t>TBE</a:t>
            </a:r>
            <a:r>
              <a:rPr lang="en-US" sz="3500">
                <a:solidFill>
                  <a:srgbClr val="1D3866"/>
                </a:solidFill>
                <a:latin typeface="Montserrat"/>
                <a:ea typeface="Montserrat"/>
                <a:cs typeface="Montserrat"/>
                <a:sym typeface="Montserrat"/>
              </a:rPr>
              <a:t> is an approach to evaluation (i.e., </a:t>
            </a:r>
            <a:r>
              <a:rPr i="1" lang="en-US" sz="3500">
                <a:solidFill>
                  <a:srgbClr val="1D3866"/>
                </a:solidFill>
                <a:latin typeface="Montserrat"/>
                <a:ea typeface="Montserrat"/>
                <a:cs typeface="Montserrat"/>
                <a:sym typeface="Montserrat"/>
              </a:rPr>
              <a:t>a conceptual analytical model</a:t>
            </a:r>
            <a:r>
              <a:rPr lang="en-US" sz="3500">
                <a:solidFill>
                  <a:srgbClr val="1D3866"/>
                </a:solidFill>
                <a:latin typeface="Montserrat"/>
                <a:ea typeface="Montserrat"/>
                <a:cs typeface="Montserrat"/>
                <a:sym typeface="Montserrat"/>
              </a:rPr>
              <a:t>) and not a specific method or technique. It is a way of structuring and undertaking analysis in an evaluation.</a:t>
            </a:r>
            <a:endParaRPr sz="3500">
              <a:solidFill>
                <a:srgbClr val="1D3866"/>
              </a:solidFill>
              <a:latin typeface="Montserrat"/>
              <a:ea typeface="Montserrat"/>
              <a:cs typeface="Montserrat"/>
              <a:sym typeface="Montserrat"/>
            </a:endParaRPr>
          </a:p>
          <a:p>
            <a:pPr indent="0" lvl="0" marL="0" marR="0" rtl="0" algn="just">
              <a:lnSpc>
                <a:spcPct val="110000"/>
              </a:lnSpc>
              <a:spcBef>
                <a:spcPts val="600"/>
              </a:spcBef>
              <a:spcAft>
                <a:spcPts val="0"/>
              </a:spcAft>
              <a:buNone/>
            </a:pPr>
            <a:r>
              <a:rPr b="1" lang="en-US" sz="3500">
                <a:solidFill>
                  <a:srgbClr val="1D3866"/>
                </a:solidFill>
                <a:latin typeface="Montserrat"/>
                <a:ea typeface="Montserrat"/>
                <a:cs typeface="Montserrat"/>
                <a:sym typeface="Montserrat"/>
              </a:rPr>
              <a:t>A theory of change (TOC) </a:t>
            </a:r>
            <a:r>
              <a:rPr lang="en-US" sz="3500">
                <a:solidFill>
                  <a:srgbClr val="1D3866"/>
                </a:solidFill>
                <a:latin typeface="Montserrat"/>
                <a:ea typeface="Montserrat"/>
                <a:cs typeface="Montserrat"/>
                <a:sym typeface="Montserrat"/>
              </a:rPr>
              <a:t>explains how an intervention is expected to produce its results. </a:t>
            </a:r>
            <a:endParaRPr/>
          </a:p>
          <a:p>
            <a:pPr indent="-457200" lvl="0" marL="457200" marR="0" rtl="0" algn="just">
              <a:lnSpc>
                <a:spcPct val="120312"/>
              </a:lnSpc>
              <a:spcBef>
                <a:spcPts val="600"/>
              </a:spcBef>
              <a:spcAft>
                <a:spcPts val="0"/>
              </a:spcAft>
              <a:buClr>
                <a:srgbClr val="1D3866"/>
              </a:buClr>
              <a:buSzPts val="3200"/>
              <a:buFont typeface="Noto Sans Symbols"/>
              <a:buChar char="⮚"/>
            </a:pPr>
            <a:r>
              <a:rPr lang="en-US" sz="3200">
                <a:solidFill>
                  <a:srgbClr val="1D3866"/>
                </a:solidFill>
                <a:latin typeface="Montserrat"/>
                <a:ea typeface="Montserrat"/>
                <a:cs typeface="Montserrat"/>
                <a:sym typeface="Montserrat"/>
              </a:rPr>
              <a:t>It starts with </a:t>
            </a:r>
            <a:r>
              <a:rPr i="1" lang="en-US" sz="3200">
                <a:solidFill>
                  <a:srgbClr val="1D3866"/>
                </a:solidFill>
                <a:latin typeface="Montserrat"/>
                <a:ea typeface="Montserrat"/>
                <a:cs typeface="Montserrat"/>
                <a:sym typeface="Montserrat"/>
              </a:rPr>
              <a:t>a sequence of events and results </a:t>
            </a:r>
            <a:r>
              <a:rPr lang="en-US" sz="3200">
                <a:solidFill>
                  <a:srgbClr val="1D3866"/>
                </a:solidFill>
                <a:latin typeface="Montserrat"/>
                <a:ea typeface="Montserrat"/>
                <a:cs typeface="Montserrat"/>
                <a:sym typeface="Montserrat"/>
              </a:rPr>
              <a:t>- </a:t>
            </a:r>
            <a:r>
              <a:rPr b="1" lang="en-US" sz="3200">
                <a:solidFill>
                  <a:srgbClr val="1D3866"/>
                </a:solidFill>
                <a:latin typeface="Montserrat"/>
                <a:ea typeface="Montserrat"/>
                <a:cs typeface="Montserrat"/>
                <a:sym typeface="Montserrat"/>
              </a:rPr>
              <a:t>outputs, immediate outcomes, intermediate outcomes and ultimate outcomes </a:t>
            </a:r>
            <a:r>
              <a:rPr lang="en-US" sz="3200">
                <a:solidFill>
                  <a:srgbClr val="1D3866"/>
                </a:solidFill>
                <a:latin typeface="Montserrat"/>
                <a:ea typeface="Montserrat"/>
                <a:cs typeface="Montserrat"/>
                <a:sym typeface="Montserrat"/>
              </a:rPr>
              <a:t>- that are expected to occur owing to the intervention - </a:t>
            </a:r>
            <a:r>
              <a:rPr b="1" lang="en-US" sz="3200">
                <a:solidFill>
                  <a:srgbClr val="C00000"/>
                </a:solidFill>
                <a:latin typeface="Montserrat"/>
                <a:ea typeface="Montserrat"/>
                <a:cs typeface="Montserrat"/>
                <a:sym typeface="Montserrat"/>
              </a:rPr>
              <a:t>the logic model</a:t>
            </a:r>
            <a:endParaRPr b="1" sz="3200">
              <a:solidFill>
                <a:srgbClr val="C00000"/>
              </a:solidFill>
              <a:latin typeface="Montserrat"/>
              <a:ea typeface="Montserrat"/>
              <a:cs typeface="Montserrat"/>
              <a:sym typeface="Montserrat"/>
            </a:endParaRPr>
          </a:p>
          <a:p>
            <a:pPr indent="-457200" lvl="0" marL="457200" marR="0" rtl="0" algn="just">
              <a:lnSpc>
                <a:spcPct val="120312"/>
              </a:lnSpc>
              <a:spcBef>
                <a:spcPts val="600"/>
              </a:spcBef>
              <a:spcAft>
                <a:spcPts val="0"/>
              </a:spcAft>
              <a:buClr>
                <a:srgbClr val="002060"/>
              </a:buClr>
              <a:buSzPts val="3200"/>
              <a:buFont typeface="Noto Sans Symbols"/>
              <a:buChar char="⮚"/>
            </a:pPr>
            <a:r>
              <a:rPr lang="en-US" sz="3200">
                <a:solidFill>
                  <a:srgbClr val="002060"/>
                </a:solidFill>
                <a:latin typeface="Montserrat"/>
                <a:ea typeface="Montserrat"/>
                <a:cs typeface="Montserrat"/>
                <a:sym typeface="Montserrat"/>
              </a:rPr>
              <a:t>Logic models are valuable tools for program </a:t>
            </a:r>
            <a:r>
              <a:rPr b="1" i="1" lang="en-US" sz="3200">
                <a:solidFill>
                  <a:srgbClr val="002060"/>
                </a:solidFill>
                <a:latin typeface="Montserrat"/>
                <a:ea typeface="Montserrat"/>
                <a:cs typeface="Montserrat"/>
                <a:sym typeface="Montserrat"/>
              </a:rPr>
              <a:t>planning, implementation, and evaluation </a:t>
            </a:r>
            <a:r>
              <a:rPr lang="en-US" sz="3200">
                <a:solidFill>
                  <a:srgbClr val="002060"/>
                </a:solidFill>
                <a:latin typeface="Montserrat"/>
                <a:ea typeface="Montserrat"/>
                <a:cs typeface="Montserrat"/>
                <a:sym typeface="Montserrat"/>
              </a:rPr>
              <a:t>across various sectors, including health, education, and community development. They help make the "theory of change" explicit, allowing for </a:t>
            </a:r>
            <a:r>
              <a:rPr b="1" i="1" lang="en-US" sz="3200">
                <a:solidFill>
                  <a:srgbClr val="002060"/>
                </a:solidFill>
                <a:latin typeface="Montserrat"/>
                <a:ea typeface="Montserrat"/>
                <a:cs typeface="Montserrat"/>
                <a:sym typeface="Montserrat"/>
              </a:rPr>
              <a:t>better understanding, communication</a:t>
            </a:r>
            <a:r>
              <a:rPr lang="en-US" sz="3200">
                <a:solidFill>
                  <a:srgbClr val="002060"/>
                </a:solidFill>
                <a:latin typeface="Montserrat"/>
                <a:ea typeface="Montserrat"/>
                <a:cs typeface="Montserrat"/>
                <a:sym typeface="Montserrat"/>
              </a:rPr>
              <a:t>, and ultimately, </a:t>
            </a:r>
            <a:r>
              <a:rPr b="1" i="1" lang="en-US" sz="3200">
                <a:solidFill>
                  <a:srgbClr val="002060"/>
                </a:solidFill>
                <a:latin typeface="Montserrat"/>
                <a:ea typeface="Montserrat"/>
                <a:cs typeface="Montserrat"/>
                <a:sym typeface="Montserrat"/>
              </a:rPr>
              <a:t>more effective programs</a:t>
            </a:r>
            <a:r>
              <a:rPr lang="en-US" sz="3200">
                <a:solidFill>
                  <a:srgbClr val="002060"/>
                </a:solidFill>
                <a:latin typeface="Montserrat"/>
                <a:ea typeface="Montserrat"/>
                <a:cs typeface="Montserrat"/>
                <a:sym typeface="Montserrat"/>
              </a:rPr>
              <a:t>. </a:t>
            </a:r>
            <a:endParaRPr sz="3200">
              <a:solidFill>
                <a:srgbClr val="002060"/>
              </a:solidFill>
              <a:latin typeface="Montserrat"/>
              <a:ea typeface="Montserrat"/>
              <a:cs typeface="Montserrat"/>
              <a:sym typeface="Montserrat"/>
            </a:endParaRPr>
          </a:p>
          <a:p>
            <a:pPr indent="0" lvl="0" marL="0" marR="0" rtl="0" algn="just">
              <a:lnSpc>
                <a:spcPct val="110000"/>
              </a:lnSpc>
              <a:spcBef>
                <a:spcPts val="600"/>
              </a:spcBef>
              <a:spcAft>
                <a:spcPts val="0"/>
              </a:spcAft>
              <a:buNone/>
            </a:pPr>
            <a:r>
              <a:t/>
            </a:r>
            <a:endParaRPr sz="3500">
              <a:solidFill>
                <a:srgbClr val="1D3866"/>
              </a:solidFill>
              <a:latin typeface="Montserrat"/>
              <a:ea typeface="Montserrat"/>
              <a:cs typeface="Montserrat"/>
              <a:sym typeface="Montserrat"/>
            </a:endParaRPr>
          </a:p>
        </p:txBody>
      </p:sp>
      <p:sp>
        <p:nvSpPr>
          <p:cNvPr id="219" name="Google Shape;219;p8"/>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220" name="Google Shape;220;p8"/>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221" name="Google Shape;221;p8"/>
          <p:cNvGrpSpPr/>
          <p:nvPr/>
        </p:nvGrpSpPr>
        <p:grpSpPr>
          <a:xfrm>
            <a:off x="0" y="0"/>
            <a:ext cx="18417891" cy="1219432"/>
            <a:chOff x="0" y="0"/>
            <a:chExt cx="24557188" cy="1625910"/>
          </a:xfrm>
        </p:grpSpPr>
        <p:grpSp>
          <p:nvGrpSpPr>
            <p:cNvPr id="222" name="Google Shape;222;p8"/>
            <p:cNvGrpSpPr/>
            <p:nvPr/>
          </p:nvGrpSpPr>
          <p:grpSpPr>
            <a:xfrm rot="10800000">
              <a:off x="0" y="0"/>
              <a:ext cx="20179127" cy="1625910"/>
              <a:chOff x="0" y="-19050"/>
              <a:chExt cx="6160303" cy="496359"/>
            </a:xfrm>
          </p:grpSpPr>
          <p:sp>
            <p:nvSpPr>
              <p:cNvPr id="223" name="Google Shape;223;p8"/>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8"/>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25" name="Google Shape;225;p8"/>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226" name="Google Shape;226;p8"/>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grpSp>
        <p:nvGrpSpPr>
          <p:cNvPr id="231" name="Google Shape;231;p9"/>
          <p:cNvGrpSpPr/>
          <p:nvPr/>
        </p:nvGrpSpPr>
        <p:grpSpPr>
          <a:xfrm rot="10800000">
            <a:off x="3153655" y="9709431"/>
            <a:ext cx="15134345" cy="624370"/>
            <a:chOff x="0" y="-19050"/>
            <a:chExt cx="6160303" cy="254144"/>
          </a:xfrm>
        </p:grpSpPr>
        <p:sp>
          <p:nvSpPr>
            <p:cNvPr id="232" name="Google Shape;232;p9"/>
            <p:cNvSpPr/>
            <p:nvPr/>
          </p:nvSpPr>
          <p:spPr>
            <a:xfrm>
              <a:off x="0" y="0"/>
              <a:ext cx="6160303" cy="235094"/>
            </a:xfrm>
            <a:custGeom>
              <a:rect b="b" l="l" r="r" t="t"/>
              <a:pathLst>
                <a:path extrusionOk="0" h="235094" w="6160303">
                  <a:moveTo>
                    <a:pt x="0" y="0"/>
                  </a:moveTo>
                  <a:lnTo>
                    <a:pt x="6160303" y="0"/>
                  </a:lnTo>
                  <a:lnTo>
                    <a:pt x="6160303" y="235094"/>
                  </a:lnTo>
                  <a:lnTo>
                    <a:pt x="0" y="235094"/>
                  </a:lnTo>
                  <a:close/>
                </a:path>
              </a:pathLst>
            </a:custGeom>
            <a:solidFill>
              <a:srgbClr val="1D38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9"/>
            <p:cNvSpPr txBox="1"/>
            <p:nvPr/>
          </p:nvSpPr>
          <p:spPr>
            <a:xfrm>
              <a:off x="0" y="-19050"/>
              <a:ext cx="6160303" cy="254144"/>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34" name="Google Shape;234;p9"/>
          <p:cNvCxnSpPr/>
          <p:nvPr/>
        </p:nvCxnSpPr>
        <p:spPr>
          <a:xfrm rot="10800000">
            <a:off x="-129891" y="9718956"/>
            <a:ext cx="3283546" cy="0"/>
          </a:xfrm>
          <a:prstGeom prst="straightConnector1">
            <a:avLst/>
          </a:prstGeom>
          <a:noFill/>
          <a:ln cap="flat" cmpd="sng" w="19050">
            <a:solidFill>
              <a:srgbClr val="1D3866"/>
            </a:solidFill>
            <a:prstDash val="solid"/>
            <a:round/>
            <a:headEnd len="sm" w="sm" type="none"/>
            <a:tailEnd len="sm" w="sm" type="none"/>
          </a:ln>
        </p:spPr>
      </p:cxnSp>
      <p:sp>
        <p:nvSpPr>
          <p:cNvPr id="235" name="Google Shape;235;p9"/>
          <p:cNvSpPr txBox="1"/>
          <p:nvPr/>
        </p:nvSpPr>
        <p:spPr>
          <a:xfrm>
            <a:off x="785712" y="1533914"/>
            <a:ext cx="16726101" cy="780983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6000">
                <a:solidFill>
                  <a:srgbClr val="1D3866"/>
                </a:solidFill>
                <a:latin typeface="Montserrat"/>
                <a:ea typeface="Montserrat"/>
                <a:cs typeface="Montserrat"/>
                <a:sym typeface="Montserrat"/>
              </a:rPr>
              <a:t>Theory based evaluation (TBE)</a:t>
            </a:r>
            <a:endParaRPr sz="6000">
              <a:solidFill>
                <a:srgbClr val="1D3866"/>
              </a:solidFill>
              <a:latin typeface="Montserrat"/>
              <a:ea typeface="Montserrat"/>
              <a:cs typeface="Montserrat"/>
              <a:sym typeface="Montserrat"/>
            </a:endParaRPr>
          </a:p>
          <a:p>
            <a:pPr indent="-457200" lvl="0" marL="457200" marR="0" rtl="0" algn="just">
              <a:lnSpc>
                <a:spcPct val="110000"/>
              </a:lnSpc>
              <a:spcBef>
                <a:spcPts val="1200"/>
              </a:spcBef>
              <a:spcAft>
                <a:spcPts val="0"/>
              </a:spcAft>
              <a:buClr>
                <a:srgbClr val="1D3866"/>
              </a:buClr>
              <a:buSzPts val="3500"/>
              <a:buFont typeface="Noto Sans Symbols"/>
              <a:buChar char="⮚"/>
            </a:pPr>
            <a:r>
              <a:rPr lang="en-US" sz="3500">
                <a:solidFill>
                  <a:srgbClr val="1D3866"/>
                </a:solidFill>
                <a:latin typeface="Montserrat"/>
                <a:ea typeface="Montserrat"/>
                <a:cs typeface="Montserrat"/>
                <a:sym typeface="Montserrat"/>
              </a:rPr>
              <a:t>The TOC goes further by outlining the </a:t>
            </a:r>
            <a:r>
              <a:rPr b="1" i="1" lang="en-US" sz="3500">
                <a:solidFill>
                  <a:srgbClr val="4F6128"/>
                </a:solidFill>
                <a:latin typeface="Montserrat"/>
                <a:ea typeface="Montserrat"/>
                <a:cs typeface="Montserrat"/>
                <a:sym typeface="Montserrat"/>
              </a:rPr>
              <a:t>mechanisms of change</a:t>
            </a:r>
            <a:r>
              <a:rPr lang="en-US" sz="3500">
                <a:solidFill>
                  <a:srgbClr val="4F6128"/>
                </a:solidFill>
                <a:latin typeface="Montserrat"/>
                <a:ea typeface="Montserrat"/>
                <a:cs typeface="Montserrat"/>
                <a:sym typeface="Montserrat"/>
              </a:rPr>
              <a:t>, as well as the </a:t>
            </a:r>
            <a:r>
              <a:rPr b="1" i="1" lang="en-US" sz="3500">
                <a:solidFill>
                  <a:srgbClr val="4F6128"/>
                </a:solidFill>
                <a:latin typeface="Montserrat"/>
                <a:ea typeface="Montserrat"/>
                <a:cs typeface="Montserrat"/>
                <a:sym typeface="Montserrat"/>
              </a:rPr>
              <a:t>assumptions, risks and context</a:t>
            </a:r>
            <a:r>
              <a:rPr b="1" i="1" lang="en-US" sz="3500">
                <a:solidFill>
                  <a:srgbClr val="1D3866"/>
                </a:solidFill>
                <a:latin typeface="Montserrat"/>
                <a:ea typeface="Montserrat"/>
                <a:cs typeface="Montserrat"/>
                <a:sym typeface="Montserrat"/>
              </a:rPr>
              <a:t> </a:t>
            </a:r>
            <a:r>
              <a:rPr lang="en-US" sz="3500">
                <a:solidFill>
                  <a:srgbClr val="1D3866"/>
                </a:solidFill>
                <a:latin typeface="Montserrat"/>
                <a:ea typeface="Montserrat"/>
                <a:cs typeface="Montserrat"/>
                <a:sym typeface="Montserrat"/>
              </a:rPr>
              <a:t>that support or hinder the theory from being manifested as observed outcomes. </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600"/>
              </a:spcBef>
              <a:spcAft>
                <a:spcPts val="0"/>
              </a:spcAft>
              <a:buClr>
                <a:srgbClr val="1D3866"/>
              </a:buClr>
              <a:buSzPts val="3500"/>
              <a:buFont typeface="Noto Sans Symbols"/>
              <a:buChar char="⮚"/>
            </a:pPr>
            <a:r>
              <a:rPr lang="en-US" sz="3500">
                <a:solidFill>
                  <a:srgbClr val="1D3866"/>
                </a:solidFill>
                <a:latin typeface="Montserrat"/>
                <a:ea typeface="Montserrat"/>
                <a:cs typeface="Montserrat"/>
                <a:sym typeface="Montserrat"/>
              </a:rPr>
              <a:t>It allows evaluators to better examine the </a:t>
            </a:r>
            <a:r>
              <a:rPr b="1" i="1" lang="en-US" sz="3500">
                <a:solidFill>
                  <a:srgbClr val="4F6128"/>
                </a:solidFill>
                <a:latin typeface="Montserrat"/>
                <a:ea typeface="Montserrat"/>
                <a:cs typeface="Montserrat"/>
                <a:sym typeface="Montserrat"/>
              </a:rPr>
              <a:t>causal link </a:t>
            </a:r>
            <a:r>
              <a:rPr lang="en-US" sz="3500">
                <a:solidFill>
                  <a:srgbClr val="1D3866"/>
                </a:solidFill>
                <a:latin typeface="Montserrat"/>
                <a:ea typeface="Montserrat"/>
                <a:cs typeface="Montserrat"/>
                <a:sym typeface="Montserrat"/>
              </a:rPr>
              <a:t>between the intervention outputs and the observed outcomes. </a:t>
            </a:r>
            <a:endParaRPr sz="3500">
              <a:solidFill>
                <a:srgbClr val="1D3866"/>
              </a:solidFill>
              <a:latin typeface="Montserrat"/>
              <a:ea typeface="Montserrat"/>
              <a:cs typeface="Montserrat"/>
              <a:sym typeface="Montserrat"/>
            </a:endParaRPr>
          </a:p>
          <a:p>
            <a:pPr indent="-457200" lvl="0" marL="457200" marR="0" rtl="0" algn="just">
              <a:lnSpc>
                <a:spcPct val="110000"/>
              </a:lnSpc>
              <a:spcBef>
                <a:spcPts val="600"/>
              </a:spcBef>
              <a:spcAft>
                <a:spcPts val="0"/>
              </a:spcAft>
              <a:buClr>
                <a:srgbClr val="1D3866"/>
              </a:buClr>
              <a:buSzPts val="3500"/>
              <a:buFont typeface="Noto Sans Symbols"/>
              <a:buChar char="⮚"/>
            </a:pPr>
            <a:r>
              <a:rPr lang="en-US" sz="3500">
                <a:solidFill>
                  <a:srgbClr val="1D3866"/>
                </a:solidFill>
                <a:latin typeface="Montserrat"/>
                <a:ea typeface="Montserrat"/>
                <a:cs typeface="Montserrat"/>
                <a:sym typeface="Montserrat"/>
              </a:rPr>
              <a:t>It can be used to test with evidence the assumed </a:t>
            </a:r>
            <a:r>
              <a:rPr b="1" i="1" lang="en-US" sz="3500">
                <a:solidFill>
                  <a:srgbClr val="4F6128"/>
                </a:solidFill>
                <a:latin typeface="Montserrat"/>
                <a:ea typeface="Montserrat"/>
                <a:cs typeface="Montserrat"/>
                <a:sym typeface="Montserrat"/>
              </a:rPr>
              <a:t>causal chain of results </a:t>
            </a:r>
            <a:r>
              <a:rPr lang="en-US" sz="3500">
                <a:solidFill>
                  <a:srgbClr val="1D3866"/>
                </a:solidFill>
                <a:latin typeface="Montserrat"/>
                <a:ea typeface="Montserrat"/>
                <a:cs typeface="Montserrat"/>
                <a:sym typeface="Montserrat"/>
              </a:rPr>
              <a:t>with what is observed to have happened, checking each link and assumption in the process to verify the expected theory.</a:t>
            </a:r>
            <a:endParaRPr/>
          </a:p>
          <a:p>
            <a:pPr indent="-457200" lvl="0" marL="457200" marR="0" rtl="0" algn="just">
              <a:lnSpc>
                <a:spcPct val="110000"/>
              </a:lnSpc>
              <a:spcBef>
                <a:spcPts val="600"/>
              </a:spcBef>
              <a:spcAft>
                <a:spcPts val="0"/>
              </a:spcAft>
              <a:buClr>
                <a:srgbClr val="1D3866"/>
              </a:buClr>
              <a:buSzPts val="3500"/>
              <a:buFont typeface="Noto Sans Symbols"/>
              <a:buChar char="⮚"/>
            </a:pPr>
            <a:r>
              <a:rPr lang="en-US" sz="3500">
                <a:solidFill>
                  <a:srgbClr val="1D3866"/>
                </a:solidFill>
                <a:latin typeface="Montserrat"/>
                <a:ea typeface="Montserrat"/>
                <a:cs typeface="Montserrat"/>
                <a:sym typeface="Montserrat"/>
              </a:rPr>
              <a:t>TOCs can be thought of as the </a:t>
            </a:r>
            <a:r>
              <a:rPr b="1" i="1" lang="en-US" sz="3500">
                <a:solidFill>
                  <a:srgbClr val="4F6128"/>
                </a:solidFill>
                <a:latin typeface="Montserrat"/>
                <a:ea typeface="Montserrat"/>
                <a:cs typeface="Montserrat"/>
                <a:sym typeface="Montserrat"/>
              </a:rPr>
              <a:t>story of what should happen </a:t>
            </a:r>
            <a:r>
              <a:rPr lang="en-US" sz="3500">
                <a:solidFill>
                  <a:srgbClr val="1D3866"/>
                </a:solidFill>
                <a:latin typeface="Montserrat"/>
                <a:ea typeface="Montserrat"/>
                <a:cs typeface="Montserrat"/>
                <a:sym typeface="Montserrat"/>
              </a:rPr>
              <a:t>in the “arrows” that link the boxes in a traditional </a:t>
            </a:r>
            <a:r>
              <a:rPr b="1" lang="en-US" sz="3500">
                <a:solidFill>
                  <a:srgbClr val="4F6128"/>
                </a:solidFill>
                <a:latin typeface="Montserrat"/>
                <a:ea typeface="Montserrat"/>
                <a:cs typeface="Montserrat"/>
                <a:sym typeface="Montserrat"/>
              </a:rPr>
              <a:t>logic model</a:t>
            </a:r>
            <a:r>
              <a:rPr lang="en-US" sz="3500">
                <a:solidFill>
                  <a:srgbClr val="1D3866"/>
                </a:solidFill>
                <a:latin typeface="Montserrat"/>
                <a:ea typeface="Montserrat"/>
                <a:cs typeface="Montserrat"/>
                <a:sym typeface="Montserrat"/>
              </a:rPr>
              <a:t>.</a:t>
            </a:r>
            <a:endParaRPr/>
          </a:p>
          <a:p>
            <a:pPr indent="-457200" lvl="0" marL="457200" marR="0" rtl="0" algn="just">
              <a:lnSpc>
                <a:spcPct val="110000"/>
              </a:lnSpc>
              <a:spcBef>
                <a:spcPts val="600"/>
              </a:spcBef>
              <a:spcAft>
                <a:spcPts val="0"/>
              </a:spcAft>
              <a:buClr>
                <a:srgbClr val="1D3866"/>
              </a:buClr>
              <a:buSzPts val="3500"/>
              <a:buFont typeface="Noto Sans Symbols"/>
              <a:buChar char="⮚"/>
            </a:pPr>
            <a:r>
              <a:rPr lang="en-US" sz="3500">
                <a:solidFill>
                  <a:srgbClr val="1D3866"/>
                </a:solidFill>
                <a:latin typeface="Montserrat"/>
                <a:ea typeface="Montserrat"/>
                <a:cs typeface="Montserrat"/>
                <a:sym typeface="Montserrat"/>
              </a:rPr>
              <a:t>Another way to think of a TOC is as a logic model that has been described and explained in terms of the </a:t>
            </a:r>
            <a:r>
              <a:rPr b="1" i="1" lang="en-US" sz="3500">
                <a:solidFill>
                  <a:srgbClr val="4F6128"/>
                </a:solidFill>
                <a:latin typeface="Montserrat"/>
                <a:ea typeface="Montserrat"/>
                <a:cs typeface="Montserrat"/>
                <a:sym typeface="Montserrat"/>
              </a:rPr>
              <a:t>causal linkages between outputs and the different levels of outcome</a:t>
            </a:r>
            <a:r>
              <a:rPr lang="en-US" sz="3500">
                <a:solidFill>
                  <a:srgbClr val="4F6128"/>
                </a:solidFill>
                <a:latin typeface="Montserrat"/>
                <a:ea typeface="Montserrat"/>
                <a:cs typeface="Montserrat"/>
                <a:sym typeface="Montserrat"/>
              </a:rPr>
              <a:t>.</a:t>
            </a:r>
            <a:endParaRPr/>
          </a:p>
        </p:txBody>
      </p:sp>
      <p:sp>
        <p:nvSpPr>
          <p:cNvPr id="236" name="Google Shape;236;p9"/>
          <p:cNvSpPr txBox="1"/>
          <p:nvPr/>
        </p:nvSpPr>
        <p:spPr>
          <a:xfrm>
            <a:off x="9353349" y="9866453"/>
            <a:ext cx="8626728" cy="282575"/>
          </a:xfrm>
          <a:prstGeom prst="rect">
            <a:avLst/>
          </a:prstGeom>
          <a:noFill/>
          <a:ln>
            <a:noFill/>
          </a:ln>
        </p:spPr>
        <p:txBody>
          <a:bodyPr anchorCtr="0" anchor="t" bIns="0" lIns="0" spcFirstLastPara="1" rIns="0" wrap="square" tIns="0">
            <a:spAutoFit/>
          </a:bodyPr>
          <a:lstStyle/>
          <a:p>
            <a:pPr indent="0" lvl="0" marL="0" marR="0" rtl="0" algn="r">
              <a:lnSpc>
                <a:spcPct val="110005"/>
              </a:lnSpc>
              <a:spcBef>
                <a:spcPts val="0"/>
              </a:spcBef>
              <a:spcAft>
                <a:spcPts val="0"/>
              </a:spcAft>
              <a:buNone/>
            </a:pPr>
            <a:r>
              <a:rPr b="1" i="1" lang="en-US" sz="1999">
                <a:solidFill>
                  <a:srgbClr val="FFFFFF"/>
                </a:solidFill>
                <a:latin typeface="Montserrat"/>
                <a:ea typeface="Montserrat"/>
                <a:cs typeface="Montserrat"/>
                <a:sym typeface="Montserrat"/>
              </a:rPr>
              <a:t>www.profeedback.eu   •   www.cost.eu   •   www.hetfa.eu</a:t>
            </a:r>
            <a:endParaRPr/>
          </a:p>
        </p:txBody>
      </p:sp>
      <p:sp>
        <p:nvSpPr>
          <p:cNvPr id="237" name="Google Shape;237;p9"/>
          <p:cNvSpPr txBox="1"/>
          <p:nvPr/>
        </p:nvSpPr>
        <p:spPr>
          <a:xfrm>
            <a:off x="9139238" y="4819967"/>
            <a:ext cx="9525" cy="580390"/>
          </a:xfrm>
          <a:prstGeom prst="rect">
            <a:avLst/>
          </a:prstGeom>
          <a:noFill/>
          <a:ln>
            <a:noFill/>
          </a:ln>
        </p:spPr>
        <p:txBody>
          <a:bodyPr anchorCtr="0" anchor="t" bIns="0" lIns="0" spcFirstLastPara="1" rIns="0" wrap="square" tIns="0">
            <a:spAutoFit/>
          </a:bodyPr>
          <a:lstStyle/>
          <a:p>
            <a:pPr indent="0" lvl="0" marL="0" marR="0" rtl="0" algn="ctr">
              <a:lnSpc>
                <a:spcPct val="264388"/>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238" name="Google Shape;238;p9"/>
          <p:cNvGrpSpPr/>
          <p:nvPr/>
        </p:nvGrpSpPr>
        <p:grpSpPr>
          <a:xfrm>
            <a:off x="0" y="0"/>
            <a:ext cx="18417891" cy="1219432"/>
            <a:chOff x="0" y="0"/>
            <a:chExt cx="24557188" cy="1625910"/>
          </a:xfrm>
        </p:grpSpPr>
        <p:grpSp>
          <p:nvGrpSpPr>
            <p:cNvPr id="239" name="Google Shape;239;p9"/>
            <p:cNvGrpSpPr/>
            <p:nvPr/>
          </p:nvGrpSpPr>
          <p:grpSpPr>
            <a:xfrm rot="10800000">
              <a:off x="0" y="0"/>
              <a:ext cx="20179127" cy="1625910"/>
              <a:chOff x="0" y="-19050"/>
              <a:chExt cx="6160303" cy="496359"/>
            </a:xfrm>
          </p:grpSpPr>
          <p:sp>
            <p:nvSpPr>
              <p:cNvPr id="240" name="Google Shape;240;p9"/>
              <p:cNvSpPr/>
              <p:nvPr/>
            </p:nvSpPr>
            <p:spPr>
              <a:xfrm>
                <a:off x="0" y="0"/>
                <a:ext cx="6160303" cy="477309"/>
              </a:xfrm>
              <a:custGeom>
                <a:rect b="b" l="l" r="r" t="t"/>
                <a:pathLst>
                  <a:path extrusionOk="0" h="477309" w="6160303">
                    <a:moveTo>
                      <a:pt x="0" y="0"/>
                    </a:moveTo>
                    <a:lnTo>
                      <a:pt x="6160303" y="0"/>
                    </a:lnTo>
                    <a:lnTo>
                      <a:pt x="6160303" y="477309"/>
                    </a:lnTo>
                    <a:lnTo>
                      <a:pt x="0" y="477309"/>
                    </a:lnTo>
                    <a:close/>
                  </a:path>
                </a:pathLst>
              </a:custGeom>
              <a:solidFill>
                <a:srgbClr val="A3BD3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9"/>
              <p:cNvSpPr txBox="1"/>
              <p:nvPr/>
            </p:nvSpPr>
            <p:spPr>
              <a:xfrm>
                <a:off x="0" y="-19050"/>
                <a:ext cx="6160303" cy="496359"/>
              </a:xfrm>
              <a:prstGeom prst="rect">
                <a:avLst/>
              </a:prstGeom>
              <a:noFill/>
              <a:ln>
                <a:noFill/>
              </a:ln>
            </p:spPr>
            <p:txBody>
              <a:bodyPr anchorCtr="0" anchor="ctr" bIns="44725" lIns="44725" spcFirstLastPara="1" rIns="44725" wrap="square" tIns="44725">
                <a:noAutofit/>
              </a:bodyPr>
              <a:lstStyle/>
              <a:p>
                <a:pPr indent="0" lvl="0" marL="0" marR="0" rtl="0" algn="ctr">
                  <a:lnSpc>
                    <a:spcPct val="95833"/>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242" name="Google Shape;242;p9"/>
            <p:cNvCxnSpPr/>
            <p:nvPr/>
          </p:nvCxnSpPr>
          <p:spPr>
            <a:xfrm rot="10800000">
              <a:off x="20179127" y="1550808"/>
              <a:ext cx="4378061" cy="0"/>
            </a:xfrm>
            <a:prstGeom prst="straightConnector1">
              <a:avLst/>
            </a:prstGeom>
            <a:noFill/>
            <a:ln cap="flat" cmpd="sng" w="25400">
              <a:solidFill>
                <a:srgbClr val="A3BD3C"/>
              </a:solidFill>
              <a:prstDash val="solid"/>
              <a:round/>
              <a:headEnd len="sm" w="sm" type="none"/>
              <a:tailEnd len="sm" w="sm" type="none"/>
            </a:ln>
          </p:spPr>
        </p:cxnSp>
        <p:sp>
          <p:nvSpPr>
            <p:cNvPr id="243" name="Google Shape;243;p9"/>
            <p:cNvSpPr txBox="1"/>
            <p:nvPr/>
          </p:nvSpPr>
          <p:spPr>
            <a:xfrm>
              <a:off x="258796" y="263525"/>
              <a:ext cx="13209091" cy="11356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1" lang="en-US" sz="2800">
                  <a:solidFill>
                    <a:srgbClr val="FFFFFF"/>
                  </a:solidFill>
                  <a:latin typeface="Montserrat"/>
                  <a:ea typeface="Montserrat"/>
                  <a:cs typeface="Montserrat"/>
                  <a:sym typeface="Montserrat"/>
                </a:rPr>
                <a:t>“Exploring contemporary evaluation methods  Evaluation approaches and methods in practice”</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Tema sustava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Custom 3">
      <a:dk1>
        <a:srgbClr val="000000"/>
      </a:dk1>
      <a:lt1>
        <a:srgbClr val="FFFFFF"/>
      </a:lt1>
      <a:dk2>
        <a:srgbClr val="44546A"/>
      </a:dk2>
      <a:lt2>
        <a:srgbClr val="E7E6E6"/>
      </a:lt2>
      <a:accent1>
        <a:srgbClr val="38617B"/>
      </a:accent1>
      <a:accent2>
        <a:srgbClr val="92BCB3"/>
      </a:accent2>
      <a:accent3>
        <a:srgbClr val="D5D5D5"/>
      </a:accent3>
      <a:accent4>
        <a:srgbClr val="F7C904"/>
      </a:accent4>
      <a:accent5>
        <a:srgbClr val="003298"/>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Hetfa</dc:creator>
</cp:coreProperties>
</file>