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58" r:id="rId4"/>
    <p:sldId id="542" r:id="rId5"/>
    <p:sldId id="544" r:id="rId6"/>
    <p:sldId id="543" r:id="rId7"/>
    <p:sldId id="547" r:id="rId8"/>
    <p:sldId id="545" r:id="rId9"/>
    <p:sldId id="546" r:id="rId10"/>
    <p:sldId id="426" r:id="rId11"/>
    <p:sldId id="421" r:id="rId12"/>
    <p:sldId id="422" r:id="rId13"/>
    <p:sldId id="424" r:id="rId14"/>
    <p:sldId id="440" r:id="rId15"/>
    <p:sldId id="425" r:id="rId16"/>
    <p:sldId id="400" r:id="rId17"/>
    <p:sldId id="405" r:id="rId18"/>
    <p:sldId id="427" r:id="rId19"/>
    <p:sldId id="428" r:id="rId20"/>
    <p:sldId id="430" r:id="rId21"/>
    <p:sldId id="432" r:id="rId22"/>
    <p:sldId id="431" r:id="rId23"/>
    <p:sldId id="436" r:id="rId24"/>
    <p:sldId id="264" r:id="rId25"/>
    <p:sldId id="265" r:id="rId26"/>
    <p:sldId id="266" r:id="rId27"/>
    <p:sldId id="267" r:id="rId28"/>
    <p:sldId id="433" r:id="rId29"/>
    <p:sldId id="268" r:id="rId30"/>
    <p:sldId id="434" r:id="rId31"/>
    <p:sldId id="269" r:id="rId32"/>
    <p:sldId id="270" r:id="rId33"/>
    <p:sldId id="435" r:id="rId34"/>
    <p:sldId id="437" r:id="rId35"/>
    <p:sldId id="429" r:id="rId36"/>
    <p:sldId id="438" r:id="rId37"/>
    <p:sldId id="439" r:id="rId38"/>
    <p:sldId id="283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7" roundtripDataSignature="AMtx7mhnN2J/QyikcLpDNtn/Ynv5Tlfq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B37657-46EA-487A-AD27-0E0D4369CB93}">
  <a:tblStyle styleId="{ECB37657-46EA-487A-AD27-0E0D4369CB9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046EEB2-F6AB-4087-AE38-5AC59B6C014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60" autoAdjust="0"/>
  </p:normalViewPr>
  <p:slideViewPr>
    <p:cSldViewPr snapToGrid="0">
      <p:cViewPr varScale="1">
        <p:scale>
          <a:sx n="121" d="100"/>
          <a:sy n="121" d="100"/>
        </p:scale>
        <p:origin x="160" y="84"/>
      </p:cViewPr>
      <p:guideLst/>
    </p:cSldViewPr>
  </p:slideViewPr>
  <p:outlineViewPr>
    <p:cViewPr>
      <p:scale>
        <a:sx n="33" d="100"/>
        <a:sy n="33" d="100"/>
      </p:scale>
      <p:origin x="0" y="-18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67" Type="http://customschemas.google.com/relationships/presentationmetadata" Target="metadata"/><Relationship Id="rId20" Type="http://schemas.openxmlformats.org/officeDocument/2006/relationships/slide" Target="slides/slide18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2CB77-4F10-46FD-B113-80BB4B74F38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F3106F7-21ED-420F-99DC-8234B6550E5C}">
      <dgm:prSet phldrT="[Teksti]"/>
      <dgm:spPr/>
      <dgm:t>
        <a:bodyPr/>
        <a:lstStyle/>
        <a:p>
          <a:r>
            <a:rPr lang="fi-FI" dirty="0"/>
            <a:t>Measure X</a:t>
          </a:r>
        </a:p>
      </dgm:t>
    </dgm:pt>
    <dgm:pt modelId="{A4ACBA48-1FD0-4D5D-9B17-CB2EA36C3804}" type="parTrans" cxnId="{779E08CA-10C3-46B0-A41E-F780CBE3FD96}">
      <dgm:prSet/>
      <dgm:spPr/>
      <dgm:t>
        <a:bodyPr/>
        <a:lstStyle/>
        <a:p>
          <a:endParaRPr lang="fi-FI"/>
        </a:p>
      </dgm:t>
    </dgm:pt>
    <dgm:pt modelId="{8273C1EB-614E-48EA-92E4-931AB3D68C66}" type="sibTrans" cxnId="{779E08CA-10C3-46B0-A41E-F780CBE3FD96}">
      <dgm:prSet/>
      <dgm:spPr/>
      <dgm:t>
        <a:bodyPr/>
        <a:lstStyle/>
        <a:p>
          <a:endParaRPr lang="fi-FI"/>
        </a:p>
      </dgm:t>
    </dgm:pt>
    <dgm:pt modelId="{E3119142-5936-49FC-AC60-E7213D16FCE2}">
      <dgm:prSet phldrT="[Teksti]"/>
      <dgm:spPr/>
      <dgm:t>
        <a:bodyPr/>
        <a:lstStyle/>
        <a:p>
          <a:r>
            <a:rPr lang="fi-FI" b="1" dirty="0"/>
            <a:t>Attribution: </a:t>
          </a:r>
          <a:r>
            <a:rPr lang="fi-FI" b="0" dirty="0"/>
            <a:t>measure X causes the change</a:t>
          </a:r>
          <a:endParaRPr lang="fi-FI" dirty="0"/>
        </a:p>
      </dgm:t>
    </dgm:pt>
    <dgm:pt modelId="{6B79DC4E-0F0A-462F-9974-F0BAFAC88243}" type="parTrans" cxnId="{8C98E416-0823-4528-961C-1B177BA14F66}">
      <dgm:prSet/>
      <dgm:spPr/>
      <dgm:t>
        <a:bodyPr/>
        <a:lstStyle/>
        <a:p>
          <a:endParaRPr lang="fi-FI"/>
        </a:p>
      </dgm:t>
    </dgm:pt>
    <dgm:pt modelId="{C800B30B-64B3-471D-B375-FC18DF89B4D9}" type="sibTrans" cxnId="{8C98E416-0823-4528-961C-1B177BA14F66}">
      <dgm:prSet/>
      <dgm:spPr/>
      <dgm:t>
        <a:bodyPr/>
        <a:lstStyle/>
        <a:p>
          <a:endParaRPr lang="fi-FI"/>
        </a:p>
      </dgm:t>
    </dgm:pt>
    <dgm:pt modelId="{D78E313C-6863-42DD-8AE6-4E8F367F8063}">
      <dgm:prSet phldrT="[Teksti]"/>
      <dgm:spPr>
        <a:solidFill>
          <a:schemeClr val="bg2"/>
        </a:solidFill>
      </dgm:spPr>
      <dgm:t>
        <a:bodyPr/>
        <a:lstStyle/>
        <a:p>
          <a:r>
            <a:rPr lang="fi-FI" dirty="0"/>
            <a:t>Change</a:t>
          </a:r>
        </a:p>
      </dgm:t>
    </dgm:pt>
    <dgm:pt modelId="{87F5F1B0-E83B-487F-B6E0-F80011321636}" type="parTrans" cxnId="{DF44A28B-1060-4E2C-BBC0-9520F53DE6D0}">
      <dgm:prSet/>
      <dgm:spPr/>
      <dgm:t>
        <a:bodyPr/>
        <a:lstStyle/>
        <a:p>
          <a:endParaRPr lang="fi-FI"/>
        </a:p>
      </dgm:t>
    </dgm:pt>
    <dgm:pt modelId="{7FF58EFE-7B22-41E2-B1CD-39FA010DB25D}" type="sibTrans" cxnId="{DF44A28B-1060-4E2C-BBC0-9520F53DE6D0}">
      <dgm:prSet/>
      <dgm:spPr/>
      <dgm:t>
        <a:bodyPr/>
        <a:lstStyle/>
        <a:p>
          <a:endParaRPr lang="fi-FI"/>
        </a:p>
      </dgm:t>
    </dgm:pt>
    <dgm:pt modelId="{4CE6C370-08BC-4428-BA8E-F99CF32B3653}" type="pres">
      <dgm:prSet presAssocID="{FDF2CB77-4F10-46FD-B113-80BB4B74F386}" presName="Name0" presStyleCnt="0">
        <dgm:presLayoutVars>
          <dgm:dir/>
          <dgm:animOne val="branch"/>
          <dgm:animLvl val="lvl"/>
        </dgm:presLayoutVars>
      </dgm:prSet>
      <dgm:spPr/>
    </dgm:pt>
    <dgm:pt modelId="{0A0A7149-3378-4795-988E-DCE8405BE906}" type="pres">
      <dgm:prSet presAssocID="{FF3106F7-21ED-420F-99DC-8234B6550E5C}" presName="chaos" presStyleCnt="0"/>
      <dgm:spPr/>
    </dgm:pt>
    <dgm:pt modelId="{8030E540-244C-4888-90AA-3FD66C6AF670}" type="pres">
      <dgm:prSet presAssocID="{FF3106F7-21ED-420F-99DC-8234B6550E5C}" presName="parTx1" presStyleLbl="revTx" presStyleIdx="0" presStyleCnt="2" custScaleX="84339" custLinFactNeighborX="-5581" custLinFactNeighborY="978"/>
      <dgm:spPr/>
    </dgm:pt>
    <dgm:pt modelId="{8EE27CD7-2092-46F1-A3B9-01573E5991FB}" type="pres">
      <dgm:prSet presAssocID="{FF3106F7-21ED-420F-99DC-8234B6550E5C}" presName="desTx1" presStyleLbl="revTx" presStyleIdx="1" presStyleCnt="2">
        <dgm:presLayoutVars>
          <dgm:bulletEnabled val="1"/>
        </dgm:presLayoutVars>
      </dgm:prSet>
      <dgm:spPr/>
    </dgm:pt>
    <dgm:pt modelId="{1A96CA99-C367-4425-A753-FD7565EEC824}" type="pres">
      <dgm:prSet presAssocID="{FF3106F7-21ED-420F-99DC-8234B6550E5C}" presName="c1" presStyleLbl="node1" presStyleIdx="0" presStyleCnt="19"/>
      <dgm:spPr>
        <a:noFill/>
      </dgm:spPr>
    </dgm:pt>
    <dgm:pt modelId="{795D3ACA-375D-4ECD-9531-1B590BC7AF31}" type="pres">
      <dgm:prSet presAssocID="{FF3106F7-21ED-420F-99DC-8234B6550E5C}" presName="c2" presStyleLbl="node1" presStyleIdx="1" presStyleCnt="19"/>
      <dgm:spPr>
        <a:noFill/>
      </dgm:spPr>
    </dgm:pt>
    <dgm:pt modelId="{FB713879-07E4-4BBF-A281-D7F2D6D976C7}" type="pres">
      <dgm:prSet presAssocID="{FF3106F7-21ED-420F-99DC-8234B6550E5C}" presName="c3" presStyleLbl="node1" presStyleIdx="2" presStyleCnt="19"/>
      <dgm:spPr>
        <a:solidFill>
          <a:schemeClr val="bg1"/>
        </a:solidFill>
      </dgm:spPr>
    </dgm:pt>
    <dgm:pt modelId="{1F6ACEF0-5C63-4A65-8127-B61C89679E0A}" type="pres">
      <dgm:prSet presAssocID="{FF3106F7-21ED-420F-99DC-8234B6550E5C}" presName="c4" presStyleLbl="node1" presStyleIdx="3" presStyleCnt="19"/>
      <dgm:spPr>
        <a:noFill/>
      </dgm:spPr>
    </dgm:pt>
    <dgm:pt modelId="{63B7B311-BC18-464B-94D5-CFC01270D168}" type="pres">
      <dgm:prSet presAssocID="{FF3106F7-21ED-420F-99DC-8234B6550E5C}" presName="c5" presStyleLbl="node1" presStyleIdx="4" presStyleCnt="19"/>
      <dgm:spPr>
        <a:noFill/>
      </dgm:spPr>
    </dgm:pt>
    <dgm:pt modelId="{738FECD9-7DA9-418D-9870-B99AF878D1E2}" type="pres">
      <dgm:prSet presAssocID="{FF3106F7-21ED-420F-99DC-8234B6550E5C}" presName="c6" presStyleLbl="node1" presStyleIdx="5" presStyleCnt="19"/>
      <dgm:spPr>
        <a:noFill/>
      </dgm:spPr>
    </dgm:pt>
    <dgm:pt modelId="{310C5550-A06C-40FA-98EA-4E92A318F69B}" type="pres">
      <dgm:prSet presAssocID="{FF3106F7-21ED-420F-99DC-8234B6550E5C}" presName="c7" presStyleLbl="node1" presStyleIdx="6" presStyleCnt="19"/>
      <dgm:spPr>
        <a:solidFill>
          <a:schemeClr val="bg1"/>
        </a:solidFill>
      </dgm:spPr>
    </dgm:pt>
    <dgm:pt modelId="{CED8B17A-2E02-472D-99C1-B1E6DD1F13F7}" type="pres">
      <dgm:prSet presAssocID="{FF3106F7-21ED-420F-99DC-8234B6550E5C}" presName="c8" presStyleLbl="node1" presStyleIdx="7" presStyleCnt="19"/>
      <dgm:spPr>
        <a:solidFill>
          <a:schemeClr val="bg1"/>
        </a:solidFill>
      </dgm:spPr>
    </dgm:pt>
    <dgm:pt modelId="{EFF10BDC-73C1-46C8-B279-AE48B23397C7}" type="pres">
      <dgm:prSet presAssocID="{FF3106F7-21ED-420F-99DC-8234B6550E5C}" presName="c9" presStyleLbl="node1" presStyleIdx="8" presStyleCnt="19"/>
      <dgm:spPr>
        <a:solidFill>
          <a:schemeClr val="bg1"/>
        </a:solidFill>
      </dgm:spPr>
    </dgm:pt>
    <dgm:pt modelId="{A69B1729-DB32-4335-A7D0-8FF2F7F5AA5A}" type="pres">
      <dgm:prSet presAssocID="{FF3106F7-21ED-420F-99DC-8234B6550E5C}" presName="c10" presStyleLbl="node1" presStyleIdx="9" presStyleCnt="19"/>
      <dgm:spPr>
        <a:noFill/>
      </dgm:spPr>
    </dgm:pt>
    <dgm:pt modelId="{875C8AD9-94C9-4DF7-B38B-04785013ACCC}" type="pres">
      <dgm:prSet presAssocID="{FF3106F7-21ED-420F-99DC-8234B6550E5C}" presName="c11" presStyleLbl="node1" presStyleIdx="10" presStyleCnt="19"/>
      <dgm:spPr>
        <a:solidFill>
          <a:schemeClr val="bg1"/>
        </a:solidFill>
      </dgm:spPr>
    </dgm:pt>
    <dgm:pt modelId="{719D49B7-E737-4296-BA34-E6C7CACDCC22}" type="pres">
      <dgm:prSet presAssocID="{FF3106F7-21ED-420F-99DC-8234B6550E5C}" presName="c12" presStyleLbl="node1" presStyleIdx="11" presStyleCnt="19"/>
      <dgm:spPr>
        <a:solidFill>
          <a:schemeClr val="bg1"/>
        </a:solidFill>
      </dgm:spPr>
    </dgm:pt>
    <dgm:pt modelId="{2F2B0D4D-4CF9-4179-AEF5-304FE2E3E176}" type="pres">
      <dgm:prSet presAssocID="{FF3106F7-21ED-420F-99DC-8234B6550E5C}" presName="c13" presStyleLbl="node1" presStyleIdx="12" presStyleCnt="19"/>
      <dgm:spPr>
        <a:solidFill>
          <a:schemeClr val="bg1"/>
        </a:solidFill>
      </dgm:spPr>
    </dgm:pt>
    <dgm:pt modelId="{717D6896-8ECE-45C6-B7C8-45EF8102A652}" type="pres">
      <dgm:prSet presAssocID="{FF3106F7-21ED-420F-99DC-8234B6550E5C}" presName="c14" presStyleLbl="node1" presStyleIdx="13" presStyleCnt="19"/>
      <dgm:spPr>
        <a:solidFill>
          <a:schemeClr val="bg1"/>
        </a:solidFill>
      </dgm:spPr>
    </dgm:pt>
    <dgm:pt modelId="{889B0E58-EFD8-46B0-B7CC-2DECDB41995B}" type="pres">
      <dgm:prSet presAssocID="{FF3106F7-21ED-420F-99DC-8234B6550E5C}" presName="c15" presStyleLbl="node1" presStyleIdx="14" presStyleCnt="19"/>
      <dgm:spPr>
        <a:solidFill>
          <a:schemeClr val="bg1"/>
        </a:solidFill>
      </dgm:spPr>
    </dgm:pt>
    <dgm:pt modelId="{F9F3DED2-F996-4B53-9CA3-046005B9B1FB}" type="pres">
      <dgm:prSet presAssocID="{FF3106F7-21ED-420F-99DC-8234B6550E5C}" presName="c16" presStyleLbl="node1" presStyleIdx="15" presStyleCnt="19"/>
      <dgm:spPr>
        <a:solidFill>
          <a:schemeClr val="bg1"/>
        </a:solidFill>
      </dgm:spPr>
    </dgm:pt>
    <dgm:pt modelId="{5E4C49D4-FA76-4FA5-8448-87B0A307A9CB}" type="pres">
      <dgm:prSet presAssocID="{FF3106F7-21ED-420F-99DC-8234B6550E5C}" presName="c17" presStyleLbl="node1" presStyleIdx="16" presStyleCnt="19"/>
      <dgm:spPr>
        <a:solidFill>
          <a:schemeClr val="bg1"/>
        </a:solidFill>
      </dgm:spPr>
    </dgm:pt>
    <dgm:pt modelId="{420A33C8-9789-412F-92FF-F0458A492CE6}" type="pres">
      <dgm:prSet presAssocID="{FF3106F7-21ED-420F-99DC-8234B6550E5C}" presName="c18" presStyleLbl="node1" presStyleIdx="17" presStyleCnt="19" custScaleX="190984" custScaleY="537277" custLinFactY="-82877" custLinFactNeighborX="17914" custLinFactNeighborY="-100000"/>
      <dgm:spPr>
        <a:solidFill>
          <a:schemeClr val="bg2"/>
        </a:solidFill>
      </dgm:spPr>
    </dgm:pt>
    <dgm:pt modelId="{F63864D5-5C59-42BC-BF5B-08B93DD4808A}" type="pres">
      <dgm:prSet presAssocID="{8273C1EB-614E-48EA-92E4-931AB3D68C66}" presName="chevronComposite1" presStyleCnt="0"/>
      <dgm:spPr/>
    </dgm:pt>
    <dgm:pt modelId="{19FAB5C6-E1BA-4025-ACA0-DA84D5011466}" type="pres">
      <dgm:prSet presAssocID="{8273C1EB-614E-48EA-92E4-931AB3D68C66}" presName="chevron1" presStyleLbl="sibTrans2D1" presStyleIdx="0" presStyleCnt="2"/>
      <dgm:spPr>
        <a:solidFill>
          <a:schemeClr val="accent3">
            <a:lumMod val="40000"/>
            <a:lumOff val="60000"/>
          </a:schemeClr>
        </a:solidFill>
      </dgm:spPr>
    </dgm:pt>
    <dgm:pt modelId="{A10766F3-B6D9-449A-B8E5-EB5E1F002766}" type="pres">
      <dgm:prSet presAssocID="{8273C1EB-614E-48EA-92E4-931AB3D68C66}" presName="spChevron1" presStyleCnt="0"/>
      <dgm:spPr/>
    </dgm:pt>
    <dgm:pt modelId="{FEF4A6A0-B863-47F6-8C1D-58EA67570F58}" type="pres">
      <dgm:prSet presAssocID="{8273C1EB-614E-48EA-92E4-931AB3D68C66}" presName="overlap" presStyleCnt="0"/>
      <dgm:spPr/>
    </dgm:pt>
    <dgm:pt modelId="{7329B3B3-2137-4808-8AA9-1A5A28400747}" type="pres">
      <dgm:prSet presAssocID="{8273C1EB-614E-48EA-92E4-931AB3D68C66}" presName="chevronComposite2" presStyleCnt="0"/>
      <dgm:spPr/>
    </dgm:pt>
    <dgm:pt modelId="{D843D321-18AD-4C57-A7B4-A356FABD7066}" type="pres">
      <dgm:prSet presAssocID="{8273C1EB-614E-48EA-92E4-931AB3D68C66}" presName="chevron2" presStyleLbl="sibTrans2D1" presStyleIdx="1" presStyleCnt="2"/>
      <dgm:spPr>
        <a:solidFill>
          <a:schemeClr val="accent3">
            <a:lumMod val="40000"/>
            <a:lumOff val="60000"/>
          </a:schemeClr>
        </a:solidFill>
      </dgm:spPr>
    </dgm:pt>
    <dgm:pt modelId="{B7C0E367-5A64-400C-BA4B-FEA64A343C5B}" type="pres">
      <dgm:prSet presAssocID="{8273C1EB-614E-48EA-92E4-931AB3D68C66}" presName="spChevron2" presStyleCnt="0"/>
      <dgm:spPr/>
    </dgm:pt>
    <dgm:pt modelId="{B7298364-9B8B-4635-A1ED-46EDC2527DB8}" type="pres">
      <dgm:prSet presAssocID="{D78E313C-6863-42DD-8AE6-4E8F367F8063}" presName="last" presStyleCnt="0"/>
      <dgm:spPr/>
    </dgm:pt>
    <dgm:pt modelId="{6FA6140C-6D52-43C7-B4B1-C753BAF58A30}" type="pres">
      <dgm:prSet presAssocID="{D78E313C-6863-42DD-8AE6-4E8F367F8063}" presName="circleTx" presStyleLbl="node1" presStyleIdx="18" presStyleCnt="19"/>
      <dgm:spPr/>
    </dgm:pt>
    <dgm:pt modelId="{42B8B652-BEA5-40C3-AF5F-90F058435A1F}" type="pres">
      <dgm:prSet presAssocID="{D78E313C-6863-42DD-8AE6-4E8F367F8063}" presName="spN" presStyleCnt="0"/>
      <dgm:spPr/>
    </dgm:pt>
  </dgm:ptLst>
  <dgm:cxnLst>
    <dgm:cxn modelId="{8C98E416-0823-4528-961C-1B177BA14F66}" srcId="{FF3106F7-21ED-420F-99DC-8234B6550E5C}" destId="{E3119142-5936-49FC-AC60-E7213D16FCE2}" srcOrd="0" destOrd="0" parTransId="{6B79DC4E-0F0A-462F-9974-F0BAFAC88243}" sibTransId="{C800B30B-64B3-471D-B375-FC18DF89B4D9}"/>
    <dgm:cxn modelId="{DF44A28B-1060-4E2C-BBC0-9520F53DE6D0}" srcId="{FDF2CB77-4F10-46FD-B113-80BB4B74F386}" destId="{D78E313C-6863-42DD-8AE6-4E8F367F8063}" srcOrd="1" destOrd="0" parTransId="{87F5F1B0-E83B-487F-B6E0-F80011321636}" sibTransId="{7FF58EFE-7B22-41E2-B1CD-39FA010DB25D}"/>
    <dgm:cxn modelId="{EB5A28A6-E9C7-45CB-9D8F-9216E4A2D619}" type="presOf" srcId="{E3119142-5936-49FC-AC60-E7213D16FCE2}" destId="{8EE27CD7-2092-46F1-A3B9-01573E5991FB}" srcOrd="0" destOrd="0" presId="urn:microsoft.com/office/officeart/2009/3/layout/RandomtoResultProcess"/>
    <dgm:cxn modelId="{EA77FAC0-089B-42CB-83ED-D5D21BE35C37}" type="presOf" srcId="{D78E313C-6863-42DD-8AE6-4E8F367F8063}" destId="{6FA6140C-6D52-43C7-B4B1-C753BAF58A30}" srcOrd="0" destOrd="0" presId="urn:microsoft.com/office/officeart/2009/3/layout/RandomtoResultProcess"/>
    <dgm:cxn modelId="{779E08CA-10C3-46B0-A41E-F780CBE3FD96}" srcId="{FDF2CB77-4F10-46FD-B113-80BB4B74F386}" destId="{FF3106F7-21ED-420F-99DC-8234B6550E5C}" srcOrd="0" destOrd="0" parTransId="{A4ACBA48-1FD0-4D5D-9B17-CB2EA36C3804}" sibTransId="{8273C1EB-614E-48EA-92E4-931AB3D68C66}"/>
    <dgm:cxn modelId="{38F7BAD5-13AB-4953-A0FD-BC240A78823A}" type="presOf" srcId="{FDF2CB77-4F10-46FD-B113-80BB4B74F386}" destId="{4CE6C370-08BC-4428-BA8E-F99CF32B3653}" srcOrd="0" destOrd="0" presId="urn:microsoft.com/office/officeart/2009/3/layout/RandomtoResultProcess"/>
    <dgm:cxn modelId="{D64F47EE-AAEA-4C20-891A-39DA4BF513F0}" type="presOf" srcId="{FF3106F7-21ED-420F-99DC-8234B6550E5C}" destId="{8030E540-244C-4888-90AA-3FD66C6AF670}" srcOrd="0" destOrd="0" presId="urn:microsoft.com/office/officeart/2009/3/layout/RandomtoResultProcess"/>
    <dgm:cxn modelId="{0BD6315D-F15E-4B3B-BD92-30419745DECB}" type="presParOf" srcId="{4CE6C370-08BC-4428-BA8E-F99CF32B3653}" destId="{0A0A7149-3378-4795-988E-DCE8405BE906}" srcOrd="0" destOrd="0" presId="urn:microsoft.com/office/officeart/2009/3/layout/RandomtoResultProcess"/>
    <dgm:cxn modelId="{7C8E69C2-AFEE-4686-B719-31104704E02C}" type="presParOf" srcId="{0A0A7149-3378-4795-988E-DCE8405BE906}" destId="{8030E540-244C-4888-90AA-3FD66C6AF670}" srcOrd="0" destOrd="0" presId="urn:microsoft.com/office/officeart/2009/3/layout/RandomtoResultProcess"/>
    <dgm:cxn modelId="{C98445B3-EFA3-4425-AD30-E10691EBD03E}" type="presParOf" srcId="{0A0A7149-3378-4795-988E-DCE8405BE906}" destId="{8EE27CD7-2092-46F1-A3B9-01573E5991FB}" srcOrd="1" destOrd="0" presId="urn:microsoft.com/office/officeart/2009/3/layout/RandomtoResultProcess"/>
    <dgm:cxn modelId="{8197CA60-B2D0-4227-806A-72EF79F8CD8B}" type="presParOf" srcId="{0A0A7149-3378-4795-988E-DCE8405BE906}" destId="{1A96CA99-C367-4425-A753-FD7565EEC824}" srcOrd="2" destOrd="0" presId="urn:microsoft.com/office/officeart/2009/3/layout/RandomtoResultProcess"/>
    <dgm:cxn modelId="{5E9073AC-C32D-4669-8076-28294773D2FA}" type="presParOf" srcId="{0A0A7149-3378-4795-988E-DCE8405BE906}" destId="{795D3ACA-375D-4ECD-9531-1B590BC7AF31}" srcOrd="3" destOrd="0" presId="urn:microsoft.com/office/officeart/2009/3/layout/RandomtoResultProcess"/>
    <dgm:cxn modelId="{425FAB7D-59C1-42CE-853C-52E92B7573A7}" type="presParOf" srcId="{0A0A7149-3378-4795-988E-DCE8405BE906}" destId="{FB713879-07E4-4BBF-A281-D7F2D6D976C7}" srcOrd="4" destOrd="0" presId="urn:microsoft.com/office/officeart/2009/3/layout/RandomtoResultProcess"/>
    <dgm:cxn modelId="{2A0AD4E2-8668-4EFC-8635-134208E724C0}" type="presParOf" srcId="{0A0A7149-3378-4795-988E-DCE8405BE906}" destId="{1F6ACEF0-5C63-4A65-8127-B61C89679E0A}" srcOrd="5" destOrd="0" presId="urn:microsoft.com/office/officeart/2009/3/layout/RandomtoResultProcess"/>
    <dgm:cxn modelId="{7249FE51-AC5D-4A02-905D-006552DE19DB}" type="presParOf" srcId="{0A0A7149-3378-4795-988E-DCE8405BE906}" destId="{63B7B311-BC18-464B-94D5-CFC01270D168}" srcOrd="6" destOrd="0" presId="urn:microsoft.com/office/officeart/2009/3/layout/RandomtoResultProcess"/>
    <dgm:cxn modelId="{1B3A5F92-ABCB-44C4-94EA-D99707A35637}" type="presParOf" srcId="{0A0A7149-3378-4795-988E-DCE8405BE906}" destId="{738FECD9-7DA9-418D-9870-B99AF878D1E2}" srcOrd="7" destOrd="0" presId="urn:microsoft.com/office/officeart/2009/3/layout/RandomtoResultProcess"/>
    <dgm:cxn modelId="{5170BC44-1051-402A-AC0F-FD094F9B06F5}" type="presParOf" srcId="{0A0A7149-3378-4795-988E-DCE8405BE906}" destId="{310C5550-A06C-40FA-98EA-4E92A318F69B}" srcOrd="8" destOrd="0" presId="urn:microsoft.com/office/officeart/2009/3/layout/RandomtoResultProcess"/>
    <dgm:cxn modelId="{E4A76BB2-CCD6-4F97-B0AB-DE81EDB8C592}" type="presParOf" srcId="{0A0A7149-3378-4795-988E-DCE8405BE906}" destId="{CED8B17A-2E02-472D-99C1-B1E6DD1F13F7}" srcOrd="9" destOrd="0" presId="urn:microsoft.com/office/officeart/2009/3/layout/RandomtoResultProcess"/>
    <dgm:cxn modelId="{E49C8339-94BA-48F0-A1B9-A3478B904C58}" type="presParOf" srcId="{0A0A7149-3378-4795-988E-DCE8405BE906}" destId="{EFF10BDC-73C1-46C8-B279-AE48B23397C7}" srcOrd="10" destOrd="0" presId="urn:microsoft.com/office/officeart/2009/3/layout/RandomtoResultProcess"/>
    <dgm:cxn modelId="{E51D93B8-089A-4120-AFF1-58A4E1E30069}" type="presParOf" srcId="{0A0A7149-3378-4795-988E-DCE8405BE906}" destId="{A69B1729-DB32-4335-A7D0-8FF2F7F5AA5A}" srcOrd="11" destOrd="0" presId="urn:microsoft.com/office/officeart/2009/3/layout/RandomtoResultProcess"/>
    <dgm:cxn modelId="{F2950479-0EF4-4863-8353-71EEAB8FFA5B}" type="presParOf" srcId="{0A0A7149-3378-4795-988E-DCE8405BE906}" destId="{875C8AD9-94C9-4DF7-B38B-04785013ACCC}" srcOrd="12" destOrd="0" presId="urn:microsoft.com/office/officeart/2009/3/layout/RandomtoResultProcess"/>
    <dgm:cxn modelId="{1313DF15-0C97-4921-BB05-57103617BD30}" type="presParOf" srcId="{0A0A7149-3378-4795-988E-DCE8405BE906}" destId="{719D49B7-E737-4296-BA34-E6C7CACDCC22}" srcOrd="13" destOrd="0" presId="urn:microsoft.com/office/officeart/2009/3/layout/RandomtoResultProcess"/>
    <dgm:cxn modelId="{94061F64-253F-43E8-B510-D4953485F2A1}" type="presParOf" srcId="{0A0A7149-3378-4795-988E-DCE8405BE906}" destId="{2F2B0D4D-4CF9-4179-AEF5-304FE2E3E176}" srcOrd="14" destOrd="0" presId="urn:microsoft.com/office/officeart/2009/3/layout/RandomtoResultProcess"/>
    <dgm:cxn modelId="{2555A121-8F06-44F3-A8FF-9C72E6EE6101}" type="presParOf" srcId="{0A0A7149-3378-4795-988E-DCE8405BE906}" destId="{717D6896-8ECE-45C6-B7C8-45EF8102A652}" srcOrd="15" destOrd="0" presId="urn:microsoft.com/office/officeart/2009/3/layout/RandomtoResultProcess"/>
    <dgm:cxn modelId="{AC358C7C-EC72-4708-A6D3-B009024B0943}" type="presParOf" srcId="{0A0A7149-3378-4795-988E-DCE8405BE906}" destId="{889B0E58-EFD8-46B0-B7CC-2DECDB41995B}" srcOrd="16" destOrd="0" presId="urn:microsoft.com/office/officeart/2009/3/layout/RandomtoResultProcess"/>
    <dgm:cxn modelId="{2FABEA29-478D-4157-B3C9-A255692F22F2}" type="presParOf" srcId="{0A0A7149-3378-4795-988E-DCE8405BE906}" destId="{F9F3DED2-F996-4B53-9CA3-046005B9B1FB}" srcOrd="17" destOrd="0" presId="urn:microsoft.com/office/officeart/2009/3/layout/RandomtoResultProcess"/>
    <dgm:cxn modelId="{95CA2AD8-2843-4D5A-8953-16DA5125070A}" type="presParOf" srcId="{0A0A7149-3378-4795-988E-DCE8405BE906}" destId="{5E4C49D4-FA76-4FA5-8448-87B0A307A9CB}" srcOrd="18" destOrd="0" presId="urn:microsoft.com/office/officeart/2009/3/layout/RandomtoResultProcess"/>
    <dgm:cxn modelId="{1CE2D443-F0B0-42E8-BEE9-27C25F309827}" type="presParOf" srcId="{0A0A7149-3378-4795-988E-DCE8405BE906}" destId="{420A33C8-9789-412F-92FF-F0458A492CE6}" srcOrd="19" destOrd="0" presId="urn:microsoft.com/office/officeart/2009/3/layout/RandomtoResultProcess"/>
    <dgm:cxn modelId="{E67C6F95-1E7E-4E7F-B754-4D888697F0E1}" type="presParOf" srcId="{4CE6C370-08BC-4428-BA8E-F99CF32B3653}" destId="{F63864D5-5C59-42BC-BF5B-08B93DD4808A}" srcOrd="1" destOrd="0" presId="urn:microsoft.com/office/officeart/2009/3/layout/RandomtoResultProcess"/>
    <dgm:cxn modelId="{5BC15597-61F2-4718-A9F3-9529F20617CA}" type="presParOf" srcId="{F63864D5-5C59-42BC-BF5B-08B93DD4808A}" destId="{19FAB5C6-E1BA-4025-ACA0-DA84D5011466}" srcOrd="0" destOrd="0" presId="urn:microsoft.com/office/officeart/2009/3/layout/RandomtoResultProcess"/>
    <dgm:cxn modelId="{1712E3FC-568B-4A09-915B-CD841091BFF5}" type="presParOf" srcId="{F63864D5-5C59-42BC-BF5B-08B93DD4808A}" destId="{A10766F3-B6D9-449A-B8E5-EB5E1F002766}" srcOrd="1" destOrd="0" presId="urn:microsoft.com/office/officeart/2009/3/layout/RandomtoResultProcess"/>
    <dgm:cxn modelId="{72F87380-9746-4863-8838-630BFA992B47}" type="presParOf" srcId="{4CE6C370-08BC-4428-BA8E-F99CF32B3653}" destId="{FEF4A6A0-B863-47F6-8C1D-58EA67570F58}" srcOrd="2" destOrd="0" presId="urn:microsoft.com/office/officeart/2009/3/layout/RandomtoResultProcess"/>
    <dgm:cxn modelId="{EBE4A591-0280-44A0-9694-BC9EBE46F05D}" type="presParOf" srcId="{4CE6C370-08BC-4428-BA8E-F99CF32B3653}" destId="{7329B3B3-2137-4808-8AA9-1A5A28400747}" srcOrd="3" destOrd="0" presId="urn:microsoft.com/office/officeart/2009/3/layout/RandomtoResultProcess"/>
    <dgm:cxn modelId="{72C77D69-CCC3-484F-BB55-D35D94345B10}" type="presParOf" srcId="{7329B3B3-2137-4808-8AA9-1A5A28400747}" destId="{D843D321-18AD-4C57-A7B4-A356FABD7066}" srcOrd="0" destOrd="0" presId="urn:microsoft.com/office/officeart/2009/3/layout/RandomtoResultProcess"/>
    <dgm:cxn modelId="{0E498DF4-CF61-43F8-BB08-E7A66101995D}" type="presParOf" srcId="{7329B3B3-2137-4808-8AA9-1A5A28400747}" destId="{B7C0E367-5A64-400C-BA4B-FEA64A343C5B}" srcOrd="1" destOrd="0" presId="urn:microsoft.com/office/officeart/2009/3/layout/RandomtoResultProcess"/>
    <dgm:cxn modelId="{24E9D8E4-1631-41BD-82E7-579D318CA016}" type="presParOf" srcId="{4CE6C370-08BC-4428-BA8E-F99CF32B3653}" destId="{B7298364-9B8B-4635-A1ED-46EDC2527DB8}" srcOrd="4" destOrd="0" presId="urn:microsoft.com/office/officeart/2009/3/layout/RandomtoResultProcess"/>
    <dgm:cxn modelId="{E4DFCE64-0302-4C68-AB6D-562BCC6F81DD}" type="presParOf" srcId="{B7298364-9B8B-4635-A1ED-46EDC2527DB8}" destId="{6FA6140C-6D52-43C7-B4B1-C753BAF58A30}" srcOrd="0" destOrd="0" presId="urn:microsoft.com/office/officeart/2009/3/layout/RandomtoResultProcess"/>
    <dgm:cxn modelId="{E70E5CA6-38AB-47E6-9504-2656C85BD9D2}" type="presParOf" srcId="{B7298364-9B8B-4635-A1ED-46EDC2527DB8}" destId="{42B8B652-BEA5-40C3-AF5F-90F058435A1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F2CB77-4F10-46FD-B113-80BB4B74F38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F3106F7-21ED-420F-99DC-8234B6550E5C}">
      <dgm:prSet phldrT="[Teksti]"/>
      <dgm:spPr/>
      <dgm:t>
        <a:bodyPr/>
        <a:lstStyle/>
        <a:p>
          <a:r>
            <a:rPr lang="fi-FI" dirty="0"/>
            <a:t>Measure X</a:t>
          </a:r>
        </a:p>
      </dgm:t>
    </dgm:pt>
    <dgm:pt modelId="{A4ACBA48-1FD0-4D5D-9B17-CB2EA36C3804}" type="parTrans" cxnId="{779E08CA-10C3-46B0-A41E-F780CBE3FD96}">
      <dgm:prSet/>
      <dgm:spPr/>
      <dgm:t>
        <a:bodyPr/>
        <a:lstStyle/>
        <a:p>
          <a:endParaRPr lang="fi-FI"/>
        </a:p>
      </dgm:t>
    </dgm:pt>
    <dgm:pt modelId="{8273C1EB-614E-48EA-92E4-931AB3D68C66}" type="sibTrans" cxnId="{779E08CA-10C3-46B0-A41E-F780CBE3FD96}">
      <dgm:prSet/>
      <dgm:spPr/>
      <dgm:t>
        <a:bodyPr/>
        <a:lstStyle/>
        <a:p>
          <a:endParaRPr lang="fi-FI"/>
        </a:p>
      </dgm:t>
    </dgm:pt>
    <dgm:pt modelId="{E3119142-5936-49FC-AC60-E7213D16FCE2}">
      <dgm:prSet phldrT="[Teksti]"/>
      <dgm:spPr/>
      <dgm:t>
        <a:bodyPr/>
        <a:lstStyle/>
        <a:p>
          <a:r>
            <a:rPr lang="fi-FI" b="1" dirty="0"/>
            <a:t>Contribution: </a:t>
          </a:r>
          <a:r>
            <a:rPr lang="fi-FI" dirty="0"/>
            <a:t>measure contributes to the change</a:t>
          </a:r>
        </a:p>
      </dgm:t>
    </dgm:pt>
    <dgm:pt modelId="{6B79DC4E-0F0A-462F-9974-F0BAFAC88243}" type="parTrans" cxnId="{8C98E416-0823-4528-961C-1B177BA14F66}">
      <dgm:prSet/>
      <dgm:spPr/>
      <dgm:t>
        <a:bodyPr/>
        <a:lstStyle/>
        <a:p>
          <a:endParaRPr lang="fi-FI"/>
        </a:p>
      </dgm:t>
    </dgm:pt>
    <dgm:pt modelId="{C800B30B-64B3-471D-B375-FC18DF89B4D9}" type="sibTrans" cxnId="{8C98E416-0823-4528-961C-1B177BA14F66}">
      <dgm:prSet/>
      <dgm:spPr/>
      <dgm:t>
        <a:bodyPr/>
        <a:lstStyle/>
        <a:p>
          <a:endParaRPr lang="fi-FI"/>
        </a:p>
      </dgm:t>
    </dgm:pt>
    <dgm:pt modelId="{D78E313C-6863-42DD-8AE6-4E8F367F8063}">
      <dgm:prSet phldrT="[Teksti]"/>
      <dgm:spPr/>
      <dgm:t>
        <a:bodyPr/>
        <a:lstStyle/>
        <a:p>
          <a:r>
            <a:rPr lang="fi-FI" dirty="0"/>
            <a:t>Change</a:t>
          </a:r>
        </a:p>
      </dgm:t>
    </dgm:pt>
    <dgm:pt modelId="{87F5F1B0-E83B-487F-B6E0-F80011321636}" type="parTrans" cxnId="{DF44A28B-1060-4E2C-BBC0-9520F53DE6D0}">
      <dgm:prSet/>
      <dgm:spPr/>
      <dgm:t>
        <a:bodyPr/>
        <a:lstStyle/>
        <a:p>
          <a:endParaRPr lang="fi-FI"/>
        </a:p>
      </dgm:t>
    </dgm:pt>
    <dgm:pt modelId="{7FF58EFE-7B22-41E2-B1CD-39FA010DB25D}" type="sibTrans" cxnId="{DF44A28B-1060-4E2C-BBC0-9520F53DE6D0}">
      <dgm:prSet/>
      <dgm:spPr/>
      <dgm:t>
        <a:bodyPr/>
        <a:lstStyle/>
        <a:p>
          <a:endParaRPr lang="fi-FI"/>
        </a:p>
      </dgm:t>
    </dgm:pt>
    <dgm:pt modelId="{4CE6C370-08BC-4428-BA8E-F99CF32B3653}" type="pres">
      <dgm:prSet presAssocID="{FDF2CB77-4F10-46FD-B113-80BB4B74F386}" presName="Name0" presStyleCnt="0">
        <dgm:presLayoutVars>
          <dgm:dir/>
          <dgm:animOne val="branch"/>
          <dgm:animLvl val="lvl"/>
        </dgm:presLayoutVars>
      </dgm:prSet>
      <dgm:spPr/>
    </dgm:pt>
    <dgm:pt modelId="{0A0A7149-3378-4795-988E-DCE8405BE906}" type="pres">
      <dgm:prSet presAssocID="{FF3106F7-21ED-420F-99DC-8234B6550E5C}" presName="chaos" presStyleCnt="0"/>
      <dgm:spPr/>
    </dgm:pt>
    <dgm:pt modelId="{8030E540-244C-4888-90AA-3FD66C6AF670}" type="pres">
      <dgm:prSet presAssocID="{FF3106F7-21ED-420F-99DC-8234B6550E5C}" presName="parTx1" presStyleLbl="revTx" presStyleIdx="0" presStyleCnt="2"/>
      <dgm:spPr/>
    </dgm:pt>
    <dgm:pt modelId="{8EE27CD7-2092-46F1-A3B9-01573E5991FB}" type="pres">
      <dgm:prSet presAssocID="{FF3106F7-21ED-420F-99DC-8234B6550E5C}" presName="desTx1" presStyleLbl="revTx" presStyleIdx="1" presStyleCnt="2">
        <dgm:presLayoutVars>
          <dgm:bulletEnabled val="1"/>
        </dgm:presLayoutVars>
      </dgm:prSet>
      <dgm:spPr/>
    </dgm:pt>
    <dgm:pt modelId="{1A96CA99-C367-4425-A753-FD7565EEC824}" type="pres">
      <dgm:prSet presAssocID="{FF3106F7-21ED-420F-99DC-8234B6550E5C}" presName="c1" presStyleLbl="node1" presStyleIdx="0" presStyleCnt="19"/>
      <dgm:spPr/>
    </dgm:pt>
    <dgm:pt modelId="{795D3ACA-375D-4ECD-9531-1B590BC7AF31}" type="pres">
      <dgm:prSet presAssocID="{FF3106F7-21ED-420F-99DC-8234B6550E5C}" presName="c2" presStyleLbl="node1" presStyleIdx="1" presStyleCnt="19"/>
      <dgm:spPr/>
    </dgm:pt>
    <dgm:pt modelId="{FB713879-07E4-4BBF-A281-D7F2D6D976C7}" type="pres">
      <dgm:prSet presAssocID="{FF3106F7-21ED-420F-99DC-8234B6550E5C}" presName="c3" presStyleLbl="node1" presStyleIdx="2" presStyleCnt="19"/>
      <dgm:spPr/>
    </dgm:pt>
    <dgm:pt modelId="{1F6ACEF0-5C63-4A65-8127-B61C89679E0A}" type="pres">
      <dgm:prSet presAssocID="{FF3106F7-21ED-420F-99DC-8234B6550E5C}" presName="c4" presStyleLbl="node1" presStyleIdx="3" presStyleCnt="19"/>
      <dgm:spPr/>
    </dgm:pt>
    <dgm:pt modelId="{63B7B311-BC18-464B-94D5-CFC01270D168}" type="pres">
      <dgm:prSet presAssocID="{FF3106F7-21ED-420F-99DC-8234B6550E5C}" presName="c5" presStyleLbl="node1" presStyleIdx="4" presStyleCnt="19"/>
      <dgm:spPr/>
    </dgm:pt>
    <dgm:pt modelId="{738FECD9-7DA9-418D-9870-B99AF878D1E2}" type="pres">
      <dgm:prSet presAssocID="{FF3106F7-21ED-420F-99DC-8234B6550E5C}" presName="c6" presStyleLbl="node1" presStyleIdx="5" presStyleCnt="19"/>
      <dgm:spPr/>
    </dgm:pt>
    <dgm:pt modelId="{310C5550-A06C-40FA-98EA-4E92A318F69B}" type="pres">
      <dgm:prSet presAssocID="{FF3106F7-21ED-420F-99DC-8234B6550E5C}" presName="c7" presStyleLbl="node1" presStyleIdx="6" presStyleCnt="19"/>
      <dgm:spPr/>
    </dgm:pt>
    <dgm:pt modelId="{CED8B17A-2E02-472D-99C1-B1E6DD1F13F7}" type="pres">
      <dgm:prSet presAssocID="{FF3106F7-21ED-420F-99DC-8234B6550E5C}" presName="c8" presStyleLbl="node1" presStyleIdx="7" presStyleCnt="19"/>
      <dgm:spPr/>
    </dgm:pt>
    <dgm:pt modelId="{EFF10BDC-73C1-46C8-B279-AE48B23397C7}" type="pres">
      <dgm:prSet presAssocID="{FF3106F7-21ED-420F-99DC-8234B6550E5C}" presName="c9" presStyleLbl="node1" presStyleIdx="8" presStyleCnt="19"/>
      <dgm:spPr/>
    </dgm:pt>
    <dgm:pt modelId="{A69B1729-DB32-4335-A7D0-8FF2F7F5AA5A}" type="pres">
      <dgm:prSet presAssocID="{FF3106F7-21ED-420F-99DC-8234B6550E5C}" presName="c10" presStyleLbl="node1" presStyleIdx="9" presStyleCnt="19"/>
      <dgm:spPr/>
    </dgm:pt>
    <dgm:pt modelId="{875C8AD9-94C9-4DF7-B38B-04785013ACCC}" type="pres">
      <dgm:prSet presAssocID="{FF3106F7-21ED-420F-99DC-8234B6550E5C}" presName="c11" presStyleLbl="node1" presStyleIdx="10" presStyleCnt="19"/>
      <dgm:spPr/>
    </dgm:pt>
    <dgm:pt modelId="{719D49B7-E737-4296-BA34-E6C7CACDCC22}" type="pres">
      <dgm:prSet presAssocID="{FF3106F7-21ED-420F-99DC-8234B6550E5C}" presName="c12" presStyleLbl="node1" presStyleIdx="11" presStyleCnt="19"/>
      <dgm:spPr/>
    </dgm:pt>
    <dgm:pt modelId="{2F2B0D4D-4CF9-4179-AEF5-304FE2E3E176}" type="pres">
      <dgm:prSet presAssocID="{FF3106F7-21ED-420F-99DC-8234B6550E5C}" presName="c13" presStyleLbl="node1" presStyleIdx="12" presStyleCnt="19"/>
      <dgm:spPr/>
    </dgm:pt>
    <dgm:pt modelId="{717D6896-8ECE-45C6-B7C8-45EF8102A652}" type="pres">
      <dgm:prSet presAssocID="{FF3106F7-21ED-420F-99DC-8234B6550E5C}" presName="c14" presStyleLbl="node1" presStyleIdx="13" presStyleCnt="19"/>
      <dgm:spPr/>
    </dgm:pt>
    <dgm:pt modelId="{889B0E58-EFD8-46B0-B7CC-2DECDB41995B}" type="pres">
      <dgm:prSet presAssocID="{FF3106F7-21ED-420F-99DC-8234B6550E5C}" presName="c15" presStyleLbl="node1" presStyleIdx="14" presStyleCnt="19"/>
      <dgm:spPr/>
    </dgm:pt>
    <dgm:pt modelId="{F9F3DED2-F996-4B53-9CA3-046005B9B1FB}" type="pres">
      <dgm:prSet presAssocID="{FF3106F7-21ED-420F-99DC-8234B6550E5C}" presName="c16" presStyleLbl="node1" presStyleIdx="15" presStyleCnt="19"/>
      <dgm:spPr/>
    </dgm:pt>
    <dgm:pt modelId="{5E4C49D4-FA76-4FA5-8448-87B0A307A9CB}" type="pres">
      <dgm:prSet presAssocID="{FF3106F7-21ED-420F-99DC-8234B6550E5C}" presName="c17" presStyleLbl="node1" presStyleIdx="16" presStyleCnt="19"/>
      <dgm:spPr/>
    </dgm:pt>
    <dgm:pt modelId="{420A33C8-9789-412F-92FF-F0458A492CE6}" type="pres">
      <dgm:prSet presAssocID="{FF3106F7-21ED-420F-99DC-8234B6550E5C}" presName="c18" presStyleLbl="node1" presStyleIdx="17" presStyleCnt="19"/>
      <dgm:spPr/>
    </dgm:pt>
    <dgm:pt modelId="{F63864D5-5C59-42BC-BF5B-08B93DD4808A}" type="pres">
      <dgm:prSet presAssocID="{8273C1EB-614E-48EA-92E4-931AB3D68C66}" presName="chevronComposite1" presStyleCnt="0"/>
      <dgm:spPr/>
    </dgm:pt>
    <dgm:pt modelId="{19FAB5C6-E1BA-4025-ACA0-DA84D5011466}" type="pres">
      <dgm:prSet presAssocID="{8273C1EB-614E-48EA-92E4-931AB3D68C66}" presName="chevron1" presStyleLbl="sibTrans2D1" presStyleIdx="0" presStyleCnt="2"/>
      <dgm:spPr/>
    </dgm:pt>
    <dgm:pt modelId="{A10766F3-B6D9-449A-B8E5-EB5E1F002766}" type="pres">
      <dgm:prSet presAssocID="{8273C1EB-614E-48EA-92E4-931AB3D68C66}" presName="spChevron1" presStyleCnt="0"/>
      <dgm:spPr/>
    </dgm:pt>
    <dgm:pt modelId="{FEF4A6A0-B863-47F6-8C1D-58EA67570F58}" type="pres">
      <dgm:prSet presAssocID="{8273C1EB-614E-48EA-92E4-931AB3D68C66}" presName="overlap" presStyleCnt="0"/>
      <dgm:spPr/>
    </dgm:pt>
    <dgm:pt modelId="{7329B3B3-2137-4808-8AA9-1A5A28400747}" type="pres">
      <dgm:prSet presAssocID="{8273C1EB-614E-48EA-92E4-931AB3D68C66}" presName="chevronComposite2" presStyleCnt="0"/>
      <dgm:spPr/>
    </dgm:pt>
    <dgm:pt modelId="{D843D321-18AD-4C57-A7B4-A356FABD7066}" type="pres">
      <dgm:prSet presAssocID="{8273C1EB-614E-48EA-92E4-931AB3D68C66}" presName="chevron2" presStyleLbl="sibTrans2D1" presStyleIdx="1" presStyleCnt="2"/>
      <dgm:spPr/>
    </dgm:pt>
    <dgm:pt modelId="{B7C0E367-5A64-400C-BA4B-FEA64A343C5B}" type="pres">
      <dgm:prSet presAssocID="{8273C1EB-614E-48EA-92E4-931AB3D68C66}" presName="spChevron2" presStyleCnt="0"/>
      <dgm:spPr/>
    </dgm:pt>
    <dgm:pt modelId="{B7298364-9B8B-4635-A1ED-46EDC2527DB8}" type="pres">
      <dgm:prSet presAssocID="{D78E313C-6863-42DD-8AE6-4E8F367F8063}" presName="last" presStyleCnt="0"/>
      <dgm:spPr/>
    </dgm:pt>
    <dgm:pt modelId="{6FA6140C-6D52-43C7-B4B1-C753BAF58A30}" type="pres">
      <dgm:prSet presAssocID="{D78E313C-6863-42DD-8AE6-4E8F367F8063}" presName="circleTx" presStyleLbl="node1" presStyleIdx="18" presStyleCnt="19"/>
      <dgm:spPr/>
    </dgm:pt>
    <dgm:pt modelId="{42B8B652-BEA5-40C3-AF5F-90F058435A1F}" type="pres">
      <dgm:prSet presAssocID="{D78E313C-6863-42DD-8AE6-4E8F367F8063}" presName="spN" presStyleCnt="0"/>
      <dgm:spPr/>
    </dgm:pt>
  </dgm:ptLst>
  <dgm:cxnLst>
    <dgm:cxn modelId="{8C98E416-0823-4528-961C-1B177BA14F66}" srcId="{FF3106F7-21ED-420F-99DC-8234B6550E5C}" destId="{E3119142-5936-49FC-AC60-E7213D16FCE2}" srcOrd="0" destOrd="0" parTransId="{6B79DC4E-0F0A-462F-9974-F0BAFAC88243}" sibTransId="{C800B30B-64B3-471D-B375-FC18DF89B4D9}"/>
    <dgm:cxn modelId="{DF44A28B-1060-4E2C-BBC0-9520F53DE6D0}" srcId="{FDF2CB77-4F10-46FD-B113-80BB4B74F386}" destId="{D78E313C-6863-42DD-8AE6-4E8F367F8063}" srcOrd="1" destOrd="0" parTransId="{87F5F1B0-E83B-487F-B6E0-F80011321636}" sibTransId="{7FF58EFE-7B22-41E2-B1CD-39FA010DB25D}"/>
    <dgm:cxn modelId="{EB5A28A6-E9C7-45CB-9D8F-9216E4A2D619}" type="presOf" srcId="{E3119142-5936-49FC-AC60-E7213D16FCE2}" destId="{8EE27CD7-2092-46F1-A3B9-01573E5991FB}" srcOrd="0" destOrd="0" presId="urn:microsoft.com/office/officeart/2009/3/layout/RandomtoResultProcess"/>
    <dgm:cxn modelId="{EA77FAC0-089B-42CB-83ED-D5D21BE35C37}" type="presOf" srcId="{D78E313C-6863-42DD-8AE6-4E8F367F8063}" destId="{6FA6140C-6D52-43C7-B4B1-C753BAF58A30}" srcOrd="0" destOrd="0" presId="urn:microsoft.com/office/officeart/2009/3/layout/RandomtoResultProcess"/>
    <dgm:cxn modelId="{779E08CA-10C3-46B0-A41E-F780CBE3FD96}" srcId="{FDF2CB77-4F10-46FD-B113-80BB4B74F386}" destId="{FF3106F7-21ED-420F-99DC-8234B6550E5C}" srcOrd="0" destOrd="0" parTransId="{A4ACBA48-1FD0-4D5D-9B17-CB2EA36C3804}" sibTransId="{8273C1EB-614E-48EA-92E4-931AB3D68C66}"/>
    <dgm:cxn modelId="{38F7BAD5-13AB-4953-A0FD-BC240A78823A}" type="presOf" srcId="{FDF2CB77-4F10-46FD-B113-80BB4B74F386}" destId="{4CE6C370-08BC-4428-BA8E-F99CF32B3653}" srcOrd="0" destOrd="0" presId="urn:microsoft.com/office/officeart/2009/3/layout/RandomtoResultProcess"/>
    <dgm:cxn modelId="{D64F47EE-AAEA-4C20-891A-39DA4BF513F0}" type="presOf" srcId="{FF3106F7-21ED-420F-99DC-8234B6550E5C}" destId="{8030E540-244C-4888-90AA-3FD66C6AF670}" srcOrd="0" destOrd="0" presId="urn:microsoft.com/office/officeart/2009/3/layout/RandomtoResultProcess"/>
    <dgm:cxn modelId="{0BD6315D-F15E-4B3B-BD92-30419745DECB}" type="presParOf" srcId="{4CE6C370-08BC-4428-BA8E-F99CF32B3653}" destId="{0A0A7149-3378-4795-988E-DCE8405BE906}" srcOrd="0" destOrd="0" presId="urn:microsoft.com/office/officeart/2009/3/layout/RandomtoResultProcess"/>
    <dgm:cxn modelId="{7C8E69C2-AFEE-4686-B719-31104704E02C}" type="presParOf" srcId="{0A0A7149-3378-4795-988E-DCE8405BE906}" destId="{8030E540-244C-4888-90AA-3FD66C6AF670}" srcOrd="0" destOrd="0" presId="urn:microsoft.com/office/officeart/2009/3/layout/RandomtoResultProcess"/>
    <dgm:cxn modelId="{C98445B3-EFA3-4425-AD30-E10691EBD03E}" type="presParOf" srcId="{0A0A7149-3378-4795-988E-DCE8405BE906}" destId="{8EE27CD7-2092-46F1-A3B9-01573E5991FB}" srcOrd="1" destOrd="0" presId="urn:microsoft.com/office/officeart/2009/3/layout/RandomtoResultProcess"/>
    <dgm:cxn modelId="{8197CA60-B2D0-4227-806A-72EF79F8CD8B}" type="presParOf" srcId="{0A0A7149-3378-4795-988E-DCE8405BE906}" destId="{1A96CA99-C367-4425-A753-FD7565EEC824}" srcOrd="2" destOrd="0" presId="urn:microsoft.com/office/officeart/2009/3/layout/RandomtoResultProcess"/>
    <dgm:cxn modelId="{5E9073AC-C32D-4669-8076-28294773D2FA}" type="presParOf" srcId="{0A0A7149-3378-4795-988E-DCE8405BE906}" destId="{795D3ACA-375D-4ECD-9531-1B590BC7AF31}" srcOrd="3" destOrd="0" presId="urn:microsoft.com/office/officeart/2009/3/layout/RandomtoResultProcess"/>
    <dgm:cxn modelId="{425FAB7D-59C1-42CE-853C-52E92B7573A7}" type="presParOf" srcId="{0A0A7149-3378-4795-988E-DCE8405BE906}" destId="{FB713879-07E4-4BBF-A281-D7F2D6D976C7}" srcOrd="4" destOrd="0" presId="urn:microsoft.com/office/officeart/2009/3/layout/RandomtoResultProcess"/>
    <dgm:cxn modelId="{2A0AD4E2-8668-4EFC-8635-134208E724C0}" type="presParOf" srcId="{0A0A7149-3378-4795-988E-DCE8405BE906}" destId="{1F6ACEF0-5C63-4A65-8127-B61C89679E0A}" srcOrd="5" destOrd="0" presId="urn:microsoft.com/office/officeart/2009/3/layout/RandomtoResultProcess"/>
    <dgm:cxn modelId="{7249FE51-AC5D-4A02-905D-006552DE19DB}" type="presParOf" srcId="{0A0A7149-3378-4795-988E-DCE8405BE906}" destId="{63B7B311-BC18-464B-94D5-CFC01270D168}" srcOrd="6" destOrd="0" presId="urn:microsoft.com/office/officeart/2009/3/layout/RandomtoResultProcess"/>
    <dgm:cxn modelId="{1B3A5F92-ABCB-44C4-94EA-D99707A35637}" type="presParOf" srcId="{0A0A7149-3378-4795-988E-DCE8405BE906}" destId="{738FECD9-7DA9-418D-9870-B99AF878D1E2}" srcOrd="7" destOrd="0" presId="urn:microsoft.com/office/officeart/2009/3/layout/RandomtoResultProcess"/>
    <dgm:cxn modelId="{5170BC44-1051-402A-AC0F-FD094F9B06F5}" type="presParOf" srcId="{0A0A7149-3378-4795-988E-DCE8405BE906}" destId="{310C5550-A06C-40FA-98EA-4E92A318F69B}" srcOrd="8" destOrd="0" presId="urn:microsoft.com/office/officeart/2009/3/layout/RandomtoResultProcess"/>
    <dgm:cxn modelId="{E4A76BB2-CCD6-4F97-B0AB-DE81EDB8C592}" type="presParOf" srcId="{0A0A7149-3378-4795-988E-DCE8405BE906}" destId="{CED8B17A-2E02-472D-99C1-B1E6DD1F13F7}" srcOrd="9" destOrd="0" presId="urn:microsoft.com/office/officeart/2009/3/layout/RandomtoResultProcess"/>
    <dgm:cxn modelId="{E49C8339-94BA-48F0-A1B9-A3478B904C58}" type="presParOf" srcId="{0A0A7149-3378-4795-988E-DCE8405BE906}" destId="{EFF10BDC-73C1-46C8-B279-AE48B23397C7}" srcOrd="10" destOrd="0" presId="urn:microsoft.com/office/officeart/2009/3/layout/RandomtoResultProcess"/>
    <dgm:cxn modelId="{E51D93B8-089A-4120-AFF1-58A4E1E30069}" type="presParOf" srcId="{0A0A7149-3378-4795-988E-DCE8405BE906}" destId="{A69B1729-DB32-4335-A7D0-8FF2F7F5AA5A}" srcOrd="11" destOrd="0" presId="urn:microsoft.com/office/officeart/2009/3/layout/RandomtoResultProcess"/>
    <dgm:cxn modelId="{F2950479-0EF4-4863-8353-71EEAB8FFA5B}" type="presParOf" srcId="{0A0A7149-3378-4795-988E-DCE8405BE906}" destId="{875C8AD9-94C9-4DF7-B38B-04785013ACCC}" srcOrd="12" destOrd="0" presId="urn:microsoft.com/office/officeart/2009/3/layout/RandomtoResultProcess"/>
    <dgm:cxn modelId="{1313DF15-0C97-4921-BB05-57103617BD30}" type="presParOf" srcId="{0A0A7149-3378-4795-988E-DCE8405BE906}" destId="{719D49B7-E737-4296-BA34-E6C7CACDCC22}" srcOrd="13" destOrd="0" presId="urn:microsoft.com/office/officeart/2009/3/layout/RandomtoResultProcess"/>
    <dgm:cxn modelId="{94061F64-253F-43E8-B510-D4953485F2A1}" type="presParOf" srcId="{0A0A7149-3378-4795-988E-DCE8405BE906}" destId="{2F2B0D4D-4CF9-4179-AEF5-304FE2E3E176}" srcOrd="14" destOrd="0" presId="urn:microsoft.com/office/officeart/2009/3/layout/RandomtoResultProcess"/>
    <dgm:cxn modelId="{2555A121-8F06-44F3-A8FF-9C72E6EE6101}" type="presParOf" srcId="{0A0A7149-3378-4795-988E-DCE8405BE906}" destId="{717D6896-8ECE-45C6-B7C8-45EF8102A652}" srcOrd="15" destOrd="0" presId="urn:microsoft.com/office/officeart/2009/3/layout/RandomtoResultProcess"/>
    <dgm:cxn modelId="{AC358C7C-EC72-4708-A6D3-B009024B0943}" type="presParOf" srcId="{0A0A7149-3378-4795-988E-DCE8405BE906}" destId="{889B0E58-EFD8-46B0-B7CC-2DECDB41995B}" srcOrd="16" destOrd="0" presId="urn:microsoft.com/office/officeart/2009/3/layout/RandomtoResultProcess"/>
    <dgm:cxn modelId="{2FABEA29-478D-4157-B3C9-A255692F22F2}" type="presParOf" srcId="{0A0A7149-3378-4795-988E-DCE8405BE906}" destId="{F9F3DED2-F996-4B53-9CA3-046005B9B1FB}" srcOrd="17" destOrd="0" presId="urn:microsoft.com/office/officeart/2009/3/layout/RandomtoResultProcess"/>
    <dgm:cxn modelId="{95CA2AD8-2843-4D5A-8953-16DA5125070A}" type="presParOf" srcId="{0A0A7149-3378-4795-988E-DCE8405BE906}" destId="{5E4C49D4-FA76-4FA5-8448-87B0A307A9CB}" srcOrd="18" destOrd="0" presId="urn:microsoft.com/office/officeart/2009/3/layout/RandomtoResultProcess"/>
    <dgm:cxn modelId="{1CE2D443-F0B0-42E8-BEE9-27C25F309827}" type="presParOf" srcId="{0A0A7149-3378-4795-988E-DCE8405BE906}" destId="{420A33C8-9789-412F-92FF-F0458A492CE6}" srcOrd="19" destOrd="0" presId="urn:microsoft.com/office/officeart/2009/3/layout/RandomtoResultProcess"/>
    <dgm:cxn modelId="{E67C6F95-1E7E-4E7F-B754-4D888697F0E1}" type="presParOf" srcId="{4CE6C370-08BC-4428-BA8E-F99CF32B3653}" destId="{F63864D5-5C59-42BC-BF5B-08B93DD4808A}" srcOrd="1" destOrd="0" presId="urn:microsoft.com/office/officeart/2009/3/layout/RandomtoResultProcess"/>
    <dgm:cxn modelId="{5BC15597-61F2-4718-A9F3-9529F20617CA}" type="presParOf" srcId="{F63864D5-5C59-42BC-BF5B-08B93DD4808A}" destId="{19FAB5C6-E1BA-4025-ACA0-DA84D5011466}" srcOrd="0" destOrd="0" presId="urn:microsoft.com/office/officeart/2009/3/layout/RandomtoResultProcess"/>
    <dgm:cxn modelId="{1712E3FC-568B-4A09-915B-CD841091BFF5}" type="presParOf" srcId="{F63864D5-5C59-42BC-BF5B-08B93DD4808A}" destId="{A10766F3-B6D9-449A-B8E5-EB5E1F002766}" srcOrd="1" destOrd="0" presId="urn:microsoft.com/office/officeart/2009/3/layout/RandomtoResultProcess"/>
    <dgm:cxn modelId="{72F87380-9746-4863-8838-630BFA992B47}" type="presParOf" srcId="{4CE6C370-08BC-4428-BA8E-F99CF32B3653}" destId="{FEF4A6A0-B863-47F6-8C1D-58EA67570F58}" srcOrd="2" destOrd="0" presId="urn:microsoft.com/office/officeart/2009/3/layout/RandomtoResultProcess"/>
    <dgm:cxn modelId="{EBE4A591-0280-44A0-9694-BC9EBE46F05D}" type="presParOf" srcId="{4CE6C370-08BC-4428-BA8E-F99CF32B3653}" destId="{7329B3B3-2137-4808-8AA9-1A5A28400747}" srcOrd="3" destOrd="0" presId="urn:microsoft.com/office/officeart/2009/3/layout/RandomtoResultProcess"/>
    <dgm:cxn modelId="{72C77D69-CCC3-484F-BB55-D35D94345B10}" type="presParOf" srcId="{7329B3B3-2137-4808-8AA9-1A5A28400747}" destId="{D843D321-18AD-4C57-A7B4-A356FABD7066}" srcOrd="0" destOrd="0" presId="urn:microsoft.com/office/officeart/2009/3/layout/RandomtoResultProcess"/>
    <dgm:cxn modelId="{0E498DF4-CF61-43F8-BB08-E7A66101995D}" type="presParOf" srcId="{7329B3B3-2137-4808-8AA9-1A5A28400747}" destId="{B7C0E367-5A64-400C-BA4B-FEA64A343C5B}" srcOrd="1" destOrd="0" presId="urn:microsoft.com/office/officeart/2009/3/layout/RandomtoResultProcess"/>
    <dgm:cxn modelId="{24E9D8E4-1631-41BD-82E7-579D318CA016}" type="presParOf" srcId="{4CE6C370-08BC-4428-BA8E-F99CF32B3653}" destId="{B7298364-9B8B-4635-A1ED-46EDC2527DB8}" srcOrd="4" destOrd="0" presId="urn:microsoft.com/office/officeart/2009/3/layout/RandomtoResultProcess"/>
    <dgm:cxn modelId="{E4DFCE64-0302-4C68-AB6D-562BCC6F81DD}" type="presParOf" srcId="{B7298364-9B8B-4635-A1ED-46EDC2527DB8}" destId="{6FA6140C-6D52-43C7-B4B1-C753BAF58A30}" srcOrd="0" destOrd="0" presId="urn:microsoft.com/office/officeart/2009/3/layout/RandomtoResultProcess"/>
    <dgm:cxn modelId="{E70E5CA6-38AB-47E6-9504-2656C85BD9D2}" type="presParOf" srcId="{B7298364-9B8B-4635-A1ED-46EDC2527DB8}" destId="{42B8B652-BEA5-40C3-AF5F-90F058435A1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0E540-244C-4888-90AA-3FD66C6AF670}">
      <dsp:nvSpPr>
        <dsp:cNvPr id="0" name=""/>
        <dsp:cNvSpPr/>
      </dsp:nvSpPr>
      <dsp:spPr>
        <a:xfrm>
          <a:off x="169583" y="1288284"/>
          <a:ext cx="1576438" cy="615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Measure X</a:t>
          </a:r>
        </a:p>
      </dsp:txBody>
      <dsp:txXfrm>
        <a:off x="169583" y="1288284"/>
        <a:ext cx="1576438" cy="615976"/>
      </dsp:txXfrm>
    </dsp:sp>
    <dsp:sp modelId="{8EE27CD7-2092-46F1-A3B9-01573E5991FB}">
      <dsp:nvSpPr>
        <dsp:cNvPr id="0" name=""/>
        <dsp:cNvSpPr/>
      </dsp:nvSpPr>
      <dsp:spPr>
        <a:xfrm>
          <a:off x="127536" y="2581142"/>
          <a:ext cx="1869169" cy="1154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Attribution: </a:t>
          </a:r>
          <a:r>
            <a:rPr lang="fi-FI" sz="2000" b="0" kern="1200" dirty="0"/>
            <a:t>measure X causes the change</a:t>
          </a:r>
          <a:endParaRPr lang="fi-FI" sz="2000" kern="1200" dirty="0"/>
        </a:p>
      </dsp:txBody>
      <dsp:txXfrm>
        <a:off x="127536" y="2581142"/>
        <a:ext cx="1869169" cy="1154039"/>
      </dsp:txXfrm>
    </dsp:sp>
    <dsp:sp modelId="{1A96CA99-C367-4425-A753-FD7565EEC824}">
      <dsp:nvSpPr>
        <dsp:cNvPr id="0" name=""/>
        <dsp:cNvSpPr/>
      </dsp:nvSpPr>
      <dsp:spPr>
        <a:xfrm>
          <a:off x="125412" y="1094918"/>
          <a:ext cx="148683" cy="148683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D3ACA-375D-4ECD-9531-1B590BC7AF31}">
      <dsp:nvSpPr>
        <dsp:cNvPr id="0" name=""/>
        <dsp:cNvSpPr/>
      </dsp:nvSpPr>
      <dsp:spPr>
        <a:xfrm>
          <a:off x="229490" y="886761"/>
          <a:ext cx="148683" cy="148683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13879-07E4-4BBF-A281-D7F2D6D976C7}">
      <dsp:nvSpPr>
        <dsp:cNvPr id="0" name=""/>
        <dsp:cNvSpPr/>
      </dsp:nvSpPr>
      <dsp:spPr>
        <a:xfrm>
          <a:off x="479279" y="928392"/>
          <a:ext cx="233646" cy="23364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ACEF0-5C63-4A65-8127-B61C89679E0A}">
      <dsp:nvSpPr>
        <dsp:cNvPr id="0" name=""/>
        <dsp:cNvSpPr/>
      </dsp:nvSpPr>
      <dsp:spPr>
        <a:xfrm>
          <a:off x="687437" y="699419"/>
          <a:ext cx="148683" cy="148683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7B311-BC18-464B-94D5-CFC01270D168}">
      <dsp:nvSpPr>
        <dsp:cNvPr id="0" name=""/>
        <dsp:cNvSpPr/>
      </dsp:nvSpPr>
      <dsp:spPr>
        <a:xfrm>
          <a:off x="958042" y="616156"/>
          <a:ext cx="148683" cy="148683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FECD9-7DA9-418D-9870-B99AF878D1E2}">
      <dsp:nvSpPr>
        <dsp:cNvPr id="0" name=""/>
        <dsp:cNvSpPr/>
      </dsp:nvSpPr>
      <dsp:spPr>
        <a:xfrm>
          <a:off x="1291094" y="761866"/>
          <a:ext cx="148683" cy="148683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C5550-A06C-40FA-98EA-4E92A318F69B}">
      <dsp:nvSpPr>
        <dsp:cNvPr id="0" name=""/>
        <dsp:cNvSpPr/>
      </dsp:nvSpPr>
      <dsp:spPr>
        <a:xfrm>
          <a:off x="1499251" y="865945"/>
          <a:ext cx="233646" cy="23364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8B17A-2E02-472D-99C1-B1E6DD1F13F7}">
      <dsp:nvSpPr>
        <dsp:cNvPr id="0" name=""/>
        <dsp:cNvSpPr/>
      </dsp:nvSpPr>
      <dsp:spPr>
        <a:xfrm>
          <a:off x="1790672" y="1094918"/>
          <a:ext cx="148683" cy="14868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10BDC-73C1-46C8-B279-AE48B23397C7}">
      <dsp:nvSpPr>
        <dsp:cNvPr id="0" name=""/>
        <dsp:cNvSpPr/>
      </dsp:nvSpPr>
      <dsp:spPr>
        <a:xfrm>
          <a:off x="1915566" y="1323891"/>
          <a:ext cx="148683" cy="14868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B1729-DB32-4335-A7D0-8FF2F7F5AA5A}">
      <dsp:nvSpPr>
        <dsp:cNvPr id="0" name=""/>
        <dsp:cNvSpPr/>
      </dsp:nvSpPr>
      <dsp:spPr>
        <a:xfrm>
          <a:off x="833147" y="886761"/>
          <a:ext cx="382330" cy="382330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C8AD9-94C9-4DF7-B38B-04785013ACCC}">
      <dsp:nvSpPr>
        <dsp:cNvPr id="0" name=""/>
        <dsp:cNvSpPr/>
      </dsp:nvSpPr>
      <dsp:spPr>
        <a:xfrm>
          <a:off x="21333" y="1677759"/>
          <a:ext cx="148683" cy="14868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D49B7-E737-4296-BA34-E6C7CACDCC22}">
      <dsp:nvSpPr>
        <dsp:cNvPr id="0" name=""/>
        <dsp:cNvSpPr/>
      </dsp:nvSpPr>
      <dsp:spPr>
        <a:xfrm>
          <a:off x="146227" y="1865101"/>
          <a:ext cx="233646" cy="23364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B0D4D-4CF9-4179-AEF5-304FE2E3E176}">
      <dsp:nvSpPr>
        <dsp:cNvPr id="0" name=""/>
        <dsp:cNvSpPr/>
      </dsp:nvSpPr>
      <dsp:spPr>
        <a:xfrm>
          <a:off x="458464" y="2031627"/>
          <a:ext cx="339849" cy="33984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D6896-8ECE-45C6-B7C8-45EF8102A652}">
      <dsp:nvSpPr>
        <dsp:cNvPr id="0" name=""/>
        <dsp:cNvSpPr/>
      </dsp:nvSpPr>
      <dsp:spPr>
        <a:xfrm>
          <a:off x="895594" y="2302232"/>
          <a:ext cx="148683" cy="14868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B0E58-EFD8-46B0-B7CC-2DECDB41995B}">
      <dsp:nvSpPr>
        <dsp:cNvPr id="0" name=""/>
        <dsp:cNvSpPr/>
      </dsp:nvSpPr>
      <dsp:spPr>
        <a:xfrm>
          <a:off x="978857" y="2031627"/>
          <a:ext cx="233646" cy="23364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3DED2-F996-4B53-9CA3-046005B9B1FB}">
      <dsp:nvSpPr>
        <dsp:cNvPr id="0" name=""/>
        <dsp:cNvSpPr/>
      </dsp:nvSpPr>
      <dsp:spPr>
        <a:xfrm>
          <a:off x="1187015" y="2323047"/>
          <a:ext cx="148683" cy="14868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C49D4-FA76-4FA5-8448-87B0A307A9CB}">
      <dsp:nvSpPr>
        <dsp:cNvPr id="0" name=""/>
        <dsp:cNvSpPr/>
      </dsp:nvSpPr>
      <dsp:spPr>
        <a:xfrm>
          <a:off x="1374357" y="1989995"/>
          <a:ext cx="339849" cy="33984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A33C8-9789-412F-92FF-F0458A492CE6}">
      <dsp:nvSpPr>
        <dsp:cNvPr id="0" name=""/>
        <dsp:cNvSpPr/>
      </dsp:nvSpPr>
      <dsp:spPr>
        <a:xfrm>
          <a:off x="1767868" y="968607"/>
          <a:ext cx="446226" cy="1255327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AB5C6-E1BA-4025-ACA0-DA84D5011466}">
      <dsp:nvSpPr>
        <dsp:cNvPr id="0" name=""/>
        <dsp:cNvSpPr/>
      </dsp:nvSpPr>
      <dsp:spPr>
        <a:xfrm>
          <a:off x="2172240" y="928046"/>
          <a:ext cx="686185" cy="1310003"/>
        </a:xfrm>
        <a:prstGeom prst="chevron">
          <a:avLst>
            <a:gd name="adj" fmla="val 6231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3D321-18AD-4C57-A7B4-A356FABD7066}">
      <dsp:nvSpPr>
        <dsp:cNvPr id="0" name=""/>
        <dsp:cNvSpPr/>
      </dsp:nvSpPr>
      <dsp:spPr>
        <a:xfrm>
          <a:off x="2733664" y="928046"/>
          <a:ext cx="686185" cy="1310003"/>
        </a:xfrm>
        <a:prstGeom prst="chevron">
          <a:avLst>
            <a:gd name="adj" fmla="val 6231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6140C-6D52-43C7-B4B1-C753BAF58A30}">
      <dsp:nvSpPr>
        <dsp:cNvPr id="0" name=""/>
        <dsp:cNvSpPr/>
      </dsp:nvSpPr>
      <dsp:spPr>
        <a:xfrm>
          <a:off x="3494707" y="819784"/>
          <a:ext cx="1590702" cy="1590702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Change</a:t>
          </a:r>
        </a:p>
      </dsp:txBody>
      <dsp:txXfrm>
        <a:off x="3727660" y="1052737"/>
        <a:ext cx="1124796" cy="1124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0E540-244C-4888-90AA-3FD66C6AF670}">
      <dsp:nvSpPr>
        <dsp:cNvPr id="0" name=""/>
        <dsp:cNvSpPr/>
      </dsp:nvSpPr>
      <dsp:spPr>
        <a:xfrm>
          <a:off x="128144" y="1262785"/>
          <a:ext cx="1909914" cy="629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Measure X</a:t>
          </a:r>
        </a:p>
      </dsp:txBody>
      <dsp:txXfrm>
        <a:off x="128144" y="1262785"/>
        <a:ext cx="1909914" cy="629403"/>
      </dsp:txXfrm>
    </dsp:sp>
    <dsp:sp modelId="{8EE27CD7-2092-46F1-A3B9-01573E5991FB}">
      <dsp:nvSpPr>
        <dsp:cNvPr id="0" name=""/>
        <dsp:cNvSpPr/>
      </dsp:nvSpPr>
      <dsp:spPr>
        <a:xfrm>
          <a:off x="128144" y="2589980"/>
          <a:ext cx="1909914" cy="1179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/>
            <a:t>Contribution: </a:t>
          </a:r>
          <a:r>
            <a:rPr lang="fi-FI" sz="2100" kern="1200" dirty="0"/>
            <a:t>measure contributes to the change</a:t>
          </a:r>
        </a:p>
      </dsp:txBody>
      <dsp:txXfrm>
        <a:off x="128144" y="2589980"/>
        <a:ext cx="1909914" cy="1179195"/>
      </dsp:txXfrm>
    </dsp:sp>
    <dsp:sp modelId="{1A96CA99-C367-4425-A753-FD7565EEC824}">
      <dsp:nvSpPr>
        <dsp:cNvPr id="0" name=""/>
        <dsp:cNvSpPr/>
      </dsp:nvSpPr>
      <dsp:spPr>
        <a:xfrm>
          <a:off x="125974" y="1071359"/>
          <a:ext cx="151925" cy="15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D3ACA-375D-4ECD-9531-1B590BC7AF31}">
      <dsp:nvSpPr>
        <dsp:cNvPr id="0" name=""/>
        <dsp:cNvSpPr/>
      </dsp:nvSpPr>
      <dsp:spPr>
        <a:xfrm>
          <a:off x="232321" y="858664"/>
          <a:ext cx="151925" cy="15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13879-07E4-4BBF-A281-D7F2D6D976C7}">
      <dsp:nvSpPr>
        <dsp:cNvPr id="0" name=""/>
        <dsp:cNvSpPr/>
      </dsp:nvSpPr>
      <dsp:spPr>
        <a:xfrm>
          <a:off x="487555" y="901203"/>
          <a:ext cx="238739" cy="238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ACEF0-5C63-4A65-8127-B61C89679E0A}">
      <dsp:nvSpPr>
        <dsp:cNvPr id="0" name=""/>
        <dsp:cNvSpPr/>
      </dsp:nvSpPr>
      <dsp:spPr>
        <a:xfrm>
          <a:off x="700250" y="667239"/>
          <a:ext cx="151925" cy="15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7B311-BC18-464B-94D5-CFC01270D168}">
      <dsp:nvSpPr>
        <dsp:cNvPr id="0" name=""/>
        <dsp:cNvSpPr/>
      </dsp:nvSpPr>
      <dsp:spPr>
        <a:xfrm>
          <a:off x="976754" y="582161"/>
          <a:ext cx="151925" cy="15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FECD9-7DA9-418D-9870-B99AF878D1E2}">
      <dsp:nvSpPr>
        <dsp:cNvPr id="0" name=""/>
        <dsp:cNvSpPr/>
      </dsp:nvSpPr>
      <dsp:spPr>
        <a:xfrm>
          <a:off x="1317066" y="731047"/>
          <a:ext cx="151925" cy="15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C5550-A06C-40FA-98EA-4E92A318F69B}">
      <dsp:nvSpPr>
        <dsp:cNvPr id="0" name=""/>
        <dsp:cNvSpPr/>
      </dsp:nvSpPr>
      <dsp:spPr>
        <a:xfrm>
          <a:off x="1529761" y="837395"/>
          <a:ext cx="238739" cy="238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8B17A-2E02-472D-99C1-B1E6DD1F13F7}">
      <dsp:nvSpPr>
        <dsp:cNvPr id="0" name=""/>
        <dsp:cNvSpPr/>
      </dsp:nvSpPr>
      <dsp:spPr>
        <a:xfrm>
          <a:off x="1827534" y="1071359"/>
          <a:ext cx="151925" cy="15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10BDC-73C1-46C8-B279-AE48B23397C7}">
      <dsp:nvSpPr>
        <dsp:cNvPr id="0" name=""/>
        <dsp:cNvSpPr/>
      </dsp:nvSpPr>
      <dsp:spPr>
        <a:xfrm>
          <a:off x="1955151" y="1305324"/>
          <a:ext cx="151925" cy="15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B1729-DB32-4335-A7D0-8FF2F7F5AA5A}">
      <dsp:nvSpPr>
        <dsp:cNvPr id="0" name=""/>
        <dsp:cNvSpPr/>
      </dsp:nvSpPr>
      <dsp:spPr>
        <a:xfrm>
          <a:off x="849137" y="858664"/>
          <a:ext cx="390664" cy="390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C8AD9-94C9-4DF7-B38B-04785013ACCC}">
      <dsp:nvSpPr>
        <dsp:cNvPr id="0" name=""/>
        <dsp:cNvSpPr/>
      </dsp:nvSpPr>
      <dsp:spPr>
        <a:xfrm>
          <a:off x="19626" y="1666906"/>
          <a:ext cx="151925" cy="15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D49B7-E737-4296-BA34-E6C7CACDCC22}">
      <dsp:nvSpPr>
        <dsp:cNvPr id="0" name=""/>
        <dsp:cNvSpPr/>
      </dsp:nvSpPr>
      <dsp:spPr>
        <a:xfrm>
          <a:off x="147243" y="1858331"/>
          <a:ext cx="238739" cy="238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B0D4D-4CF9-4179-AEF5-304FE2E3E176}">
      <dsp:nvSpPr>
        <dsp:cNvPr id="0" name=""/>
        <dsp:cNvSpPr/>
      </dsp:nvSpPr>
      <dsp:spPr>
        <a:xfrm>
          <a:off x="466286" y="2028487"/>
          <a:ext cx="347257" cy="347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D6896-8ECE-45C6-B7C8-45EF8102A652}">
      <dsp:nvSpPr>
        <dsp:cNvPr id="0" name=""/>
        <dsp:cNvSpPr/>
      </dsp:nvSpPr>
      <dsp:spPr>
        <a:xfrm>
          <a:off x="912945" y="2304991"/>
          <a:ext cx="151925" cy="15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B0E58-EFD8-46B0-B7CC-2DECDB41995B}">
      <dsp:nvSpPr>
        <dsp:cNvPr id="0" name=""/>
        <dsp:cNvSpPr/>
      </dsp:nvSpPr>
      <dsp:spPr>
        <a:xfrm>
          <a:off x="998023" y="2028487"/>
          <a:ext cx="238739" cy="238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3DED2-F996-4B53-9CA3-046005B9B1FB}">
      <dsp:nvSpPr>
        <dsp:cNvPr id="0" name=""/>
        <dsp:cNvSpPr/>
      </dsp:nvSpPr>
      <dsp:spPr>
        <a:xfrm>
          <a:off x="1210718" y="2326260"/>
          <a:ext cx="151925" cy="151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C49D4-FA76-4FA5-8448-87B0A307A9CB}">
      <dsp:nvSpPr>
        <dsp:cNvPr id="0" name=""/>
        <dsp:cNvSpPr/>
      </dsp:nvSpPr>
      <dsp:spPr>
        <a:xfrm>
          <a:off x="1402144" y="1985948"/>
          <a:ext cx="347257" cy="347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A33C8-9789-412F-92FF-F0458A492CE6}">
      <dsp:nvSpPr>
        <dsp:cNvPr id="0" name=""/>
        <dsp:cNvSpPr/>
      </dsp:nvSpPr>
      <dsp:spPr>
        <a:xfrm>
          <a:off x="1870073" y="1900870"/>
          <a:ext cx="238739" cy="238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AB5C6-E1BA-4025-ACA0-DA84D5011466}">
      <dsp:nvSpPr>
        <dsp:cNvPr id="0" name=""/>
        <dsp:cNvSpPr/>
      </dsp:nvSpPr>
      <dsp:spPr>
        <a:xfrm>
          <a:off x="2108812" y="900850"/>
          <a:ext cx="701143" cy="133855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3D321-18AD-4C57-A7B4-A356FABD7066}">
      <dsp:nvSpPr>
        <dsp:cNvPr id="0" name=""/>
        <dsp:cNvSpPr/>
      </dsp:nvSpPr>
      <dsp:spPr>
        <a:xfrm>
          <a:off x="2682475" y="900850"/>
          <a:ext cx="701143" cy="133855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6140C-6D52-43C7-B4B1-C753BAF58A30}">
      <dsp:nvSpPr>
        <dsp:cNvPr id="0" name=""/>
        <dsp:cNvSpPr/>
      </dsp:nvSpPr>
      <dsp:spPr>
        <a:xfrm>
          <a:off x="3460107" y="790228"/>
          <a:ext cx="1625377" cy="16253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Change</a:t>
          </a:r>
        </a:p>
      </dsp:txBody>
      <dsp:txXfrm>
        <a:off x="3698138" y="1028259"/>
        <a:ext cx="1149315" cy="1149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f3d78b9ea_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24f3d78b9ea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QCA: qualitative comparative analysis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CEM: coarsened exact matching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GEM: genetic exact matching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Mixed methods: http://betterevaluation.org/en/resources/guides/intro_mixed-methods_impact-evaluation 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Mixed methods systematically integrate quantitative and qualitative methods and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5C3BA06-0B2C-4DDB-AE0E-0349945F7F25}" type="datetime1">
              <a:rPr lang="fi-FI" smtClean="0"/>
              <a:pPr>
                <a:defRPr/>
              </a:pPr>
              <a:t>16.6.2025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8467B7-08CF-4317-AC6C-C3259D7060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6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20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f3d78b9ea_2_9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4f3d78b9ea_2_9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24f3d78b9ea_2_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4f3d78b9ea_2_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4f3d78b9ea_2_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f3d78b9ea_2_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4f3d78b9ea_2_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4f3d78b9ea_2_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4f3d78b9ea_2_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f3d78b9ea_2_1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24f3d78b9ea_2_1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24f3d78b9ea_2_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4f3d78b9ea_2_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4f3d78b9ea_2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f3d78b9ea_2_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4f3d78b9ea_2_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4f3d78b9ea_2_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4f3d78b9ea_2_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f3d78b9ea_2_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4f3d78b9ea_2_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4f3d78b9ea_2_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24f3d78b9ea_2_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f3d78b9ea_2_1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24f3d78b9ea_2_1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g24f3d78b9ea_2_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4f3d78b9ea_2_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4f3d78b9ea_2_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4f3d78b9ea_2_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24f3d78b9ea_2_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4f3d78b9ea_2_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f3d78b9ea_2_1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24f3d78b9ea_2_1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0" name="Google Shape;130;g24f3d78b9ea_2_1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g24f3d78b9ea_2_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4f3d78b9ea_2_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24f3d78b9ea_2_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f3d78b9ea_2_1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24f3d78b9ea_2_1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g24f3d78b9ea_2_1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g24f3d78b9ea_2_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4f3d78b9ea_2_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24f3d78b9ea_2_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f3d78b9ea_2_1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24f3d78b9ea_2_14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g24f3d78b9ea_2_1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4f3d78b9ea_2_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4f3d78b9ea_2_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f3d78b9ea_2_14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4f3d78b9ea_2_14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24f3d78b9ea_2_1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4f3d78b9ea_2_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24f3d78b9ea_2_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284-9238-45E4-8024-93FD841B960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7673-DA71-4A01-843E-309562B61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2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284-9238-45E4-8024-93FD841B960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7673-DA71-4A01-843E-309562B61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60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33284-9238-45E4-8024-93FD841B9609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7673-DA71-4A01-843E-309562B61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6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B3AF2-1531-8614-4779-AF608B69558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5924420"/>
            <a:ext cx="12192000" cy="93358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6" r:id="rId3"/>
    <p:sldLayoutId id="2147483657" r:id="rId4"/>
    <p:sldLayoutId id="2147483658" r:id="rId5"/>
    <p:sldLayoutId id="2147483659" r:id="rId6"/>
    <p:sldLayoutId id="2147483672" r:id="rId7"/>
    <p:sldLayoutId id="2147483673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f3d78b9ea_2_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24f3d78b9ea_2_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24f3d78b9ea_2_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24f3d78b9ea_2_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24f3d78b9ea_2_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A9BAA-21AF-7A65-A1F5-9E11885977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924420"/>
            <a:ext cx="12192000" cy="93358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treasury-board-secretariat/services/audit-evaluation/centre-excellence-evaluation/theory-based-approaches-evaluation-concepts-practices.html" TargetMode="External"/><Relationship Id="rId2" Type="http://schemas.openxmlformats.org/officeDocument/2006/relationships/hyperlink" Target="https://www.acf.hhs.gov/sites/default/files/acyf/qualitative_research_methods_in_program_evaluation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valuatingadvocacy.org/doc/A-brief-on-contribution-analysis-Principles-and-concepts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f3d78b9ea_2_77"/>
          <p:cNvSpPr txBox="1">
            <a:spLocks noGrp="1"/>
          </p:cNvSpPr>
          <p:nvPr>
            <p:ph type="ctrTitle"/>
          </p:nvPr>
        </p:nvSpPr>
        <p:spPr>
          <a:xfrm>
            <a:off x="1524000" y="1587294"/>
            <a:ext cx="9144000" cy="31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4600" dirty="0"/>
              <a:t>PROFEEDBACK</a:t>
            </a:r>
            <a:br>
              <a:rPr lang="en-GB" sz="4600" dirty="0"/>
            </a:br>
            <a:r>
              <a:rPr lang="en-US" sz="4600" dirty="0">
                <a:solidFill>
                  <a:schemeClr val="accent6">
                    <a:lumMod val="75000"/>
                  </a:schemeClr>
                </a:solidFill>
              </a:rPr>
              <a:t>Exploring contemporary </a:t>
            </a:r>
            <a:r>
              <a:rPr lang="en-US" sz="4600" dirty="0" err="1">
                <a:solidFill>
                  <a:schemeClr val="accent6">
                    <a:lumMod val="75000"/>
                  </a:schemeClr>
                </a:solidFill>
              </a:rPr>
              <a:t>evalution</a:t>
            </a:r>
            <a:r>
              <a:rPr lang="en-US" sz="4600" dirty="0">
                <a:solidFill>
                  <a:schemeClr val="accent6">
                    <a:lumMod val="75000"/>
                  </a:schemeClr>
                </a:solidFill>
              </a:rPr>
              <a:t> methods, evaluation approaches and methods in practice</a:t>
            </a:r>
            <a:br>
              <a:rPr lang="en-GB" sz="4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4600" dirty="0"/>
              <a:t>Training School</a:t>
            </a:r>
            <a:endParaRPr sz="4600" dirty="0"/>
          </a:p>
        </p:txBody>
      </p:sp>
      <p:sp>
        <p:nvSpPr>
          <p:cNvPr id="158" name="Google Shape;158;g24f3d78b9ea_2_77"/>
          <p:cNvSpPr txBox="1">
            <a:spLocks noGrp="1"/>
          </p:cNvSpPr>
          <p:nvPr>
            <p:ph type="subTitle" idx="1"/>
          </p:nvPr>
        </p:nvSpPr>
        <p:spPr>
          <a:xfrm>
            <a:off x="1700958" y="5197286"/>
            <a:ext cx="9144000" cy="14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dirty="0"/>
              <a:t>Budapest, 2025</a:t>
            </a:r>
            <a:endParaRPr dirty="0"/>
          </a:p>
        </p:txBody>
      </p:sp>
      <p:pic>
        <p:nvPicPr>
          <p:cNvPr id="160" name="Google Shape;160;g24f3d78b9ea_2_77"/>
          <p:cNvPicPr preferRelativeResize="0"/>
          <p:nvPr/>
        </p:nvPicPr>
        <p:blipFill rotWithShape="1">
          <a:blip r:embed="rId3">
            <a:alphaModFix/>
          </a:blip>
          <a:srcRect l="4052" t="21363" r="6083" b="14901"/>
          <a:stretch/>
        </p:blipFill>
        <p:spPr>
          <a:xfrm>
            <a:off x="89452" y="5781221"/>
            <a:ext cx="1708484" cy="56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4f3d78b9ea_2_77"/>
          <p:cNvPicPr preferRelativeResize="0"/>
          <p:nvPr/>
        </p:nvPicPr>
        <p:blipFill rotWithShape="1">
          <a:blip r:embed="rId4">
            <a:alphaModFix/>
          </a:blip>
          <a:srcRect r="13630" b="28321"/>
          <a:stretch/>
        </p:blipFill>
        <p:spPr>
          <a:xfrm>
            <a:off x="9656942" y="5570386"/>
            <a:ext cx="2376032" cy="79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D79856-EC13-A392-2789-3A2386B81F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949" t="50827" r="14488" b="37321"/>
          <a:stretch/>
        </p:blipFill>
        <p:spPr bwMode="auto">
          <a:xfrm>
            <a:off x="0" y="0"/>
            <a:ext cx="12192000" cy="1546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568CEE-0E4B-5C5D-0C07-015D8252B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approaches</a:t>
            </a:r>
            <a:endParaRPr lang="en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5E9554-9C4F-6623-A252-205F6D82E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Distinct ways to think about, design, and conduct evaluations</a:t>
            </a:r>
          </a:p>
          <a:p>
            <a:r>
              <a:rPr lang="en-US" dirty="0"/>
              <a:t>No commonly agreed classification</a:t>
            </a:r>
          </a:p>
          <a:p>
            <a:r>
              <a:rPr lang="en-US" dirty="0"/>
              <a:t>Examples of various approaches</a:t>
            </a:r>
          </a:p>
          <a:p>
            <a:pPr lvl="1"/>
            <a:r>
              <a:rPr lang="en-US" dirty="0"/>
              <a:t>Impact evaluation (=summative evaluation)</a:t>
            </a:r>
          </a:p>
          <a:p>
            <a:pPr lvl="1"/>
            <a:r>
              <a:rPr lang="en-US" dirty="0"/>
              <a:t>Process evaluation</a:t>
            </a:r>
          </a:p>
          <a:p>
            <a:pPr lvl="1"/>
            <a:r>
              <a:rPr lang="en-US" dirty="0"/>
              <a:t>Formative evaluation</a:t>
            </a:r>
          </a:p>
          <a:p>
            <a:pPr lvl="2"/>
            <a:r>
              <a:rPr lang="en-US" dirty="0"/>
              <a:t>Developmental evaluation</a:t>
            </a:r>
          </a:p>
          <a:p>
            <a:pPr lvl="2"/>
            <a:r>
              <a:rPr lang="en-US" dirty="0"/>
              <a:t>User-focused evaluation</a:t>
            </a:r>
          </a:p>
          <a:p>
            <a:pPr lvl="1"/>
            <a:r>
              <a:rPr lang="en-US" dirty="0"/>
              <a:t>Participatory evaluation</a:t>
            </a:r>
          </a:p>
          <a:p>
            <a:pPr lvl="1"/>
            <a:r>
              <a:rPr lang="en-US" dirty="0"/>
              <a:t>Theory-based evaluation</a:t>
            </a:r>
          </a:p>
          <a:p>
            <a:pPr lvl="1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6300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1638546-4306-4D79-86F2-8AFBBDA8E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5" y="0"/>
            <a:ext cx="10532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4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isällön paikkamerkki 8">
            <a:extLst>
              <a:ext uri="{FF2B5EF4-FFF2-40B4-BE49-F238E27FC236}">
                <a16:creationId xmlns:a16="http://schemas.microsoft.com/office/drawing/2014/main" id="{C2E4FC95-2E5C-A1F4-C01E-3A837FEBBD7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313867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42BFDFA3-6424-0A0B-43AB-10BBDA30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CONTRIBUTION OR ATTRIBUTION?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ED89FE17-5002-56AC-806B-3635BD6D6E6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50889" y="1828889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505489F0-6884-2AAC-C71E-15F94ED9C13F}"/>
              </a:ext>
            </a:extLst>
          </p:cNvPr>
          <p:cNvSpPr txBox="1"/>
          <p:nvPr/>
        </p:nvSpPr>
        <p:spPr>
          <a:xfrm>
            <a:off x="1525794" y="2705674"/>
            <a:ext cx="29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9271295-C241-39D0-33A2-20699FF3FDF9}"/>
              </a:ext>
            </a:extLst>
          </p:cNvPr>
          <p:cNvSpPr txBox="1"/>
          <p:nvPr/>
        </p:nvSpPr>
        <p:spPr>
          <a:xfrm>
            <a:off x="8131969" y="3244334"/>
            <a:ext cx="29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205A0C64-2704-C963-8634-39CE0E5E7596}"/>
              </a:ext>
            </a:extLst>
          </p:cNvPr>
          <p:cNvSpPr txBox="1"/>
          <p:nvPr/>
        </p:nvSpPr>
        <p:spPr>
          <a:xfrm>
            <a:off x="9797896" y="4549477"/>
            <a:ext cx="1743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i="1" dirty="0">
                <a:solidFill>
                  <a:schemeClr val="bg1"/>
                </a:solidFill>
              </a:rPr>
              <a:t>Evaluated through quantitative means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F6468961-3E06-1A85-F90E-FBE384195F9B}"/>
              </a:ext>
            </a:extLst>
          </p:cNvPr>
          <p:cNvSpPr txBox="1"/>
          <p:nvPr/>
        </p:nvSpPr>
        <p:spPr>
          <a:xfrm>
            <a:off x="4089274" y="4549477"/>
            <a:ext cx="1743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i="1" dirty="0"/>
              <a:t>Evaluated through qualitative methods</a:t>
            </a:r>
          </a:p>
        </p:txBody>
      </p:sp>
      <p:sp>
        <p:nvSpPr>
          <p:cNvPr id="2" name="Tekstiruutu 14">
            <a:extLst>
              <a:ext uri="{FF2B5EF4-FFF2-40B4-BE49-F238E27FC236}">
                <a16:creationId xmlns:a16="http://schemas.microsoft.com/office/drawing/2014/main" id="{FD063A43-74FE-4D1F-A060-0EB517A469D7}"/>
              </a:ext>
            </a:extLst>
          </p:cNvPr>
          <p:cNvSpPr txBox="1"/>
          <p:nvPr/>
        </p:nvSpPr>
        <p:spPr>
          <a:xfrm>
            <a:off x="9548191" y="4549477"/>
            <a:ext cx="194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i="1" dirty="0"/>
              <a:t>Evaluated through quantitative methods</a:t>
            </a:r>
          </a:p>
        </p:txBody>
      </p:sp>
    </p:spTree>
    <p:extLst>
      <p:ext uri="{BB962C8B-B14F-4D97-AF65-F5344CB8AC3E}">
        <p14:creationId xmlns:p14="http://schemas.microsoft.com/office/powerpoint/2010/main" val="710264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C707-C629-EDEB-E864-1413C4854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Accounts of causation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32A57-919C-8A0D-43CA-879AE5157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Counterfactual causation (Lewis)</a:t>
            </a:r>
          </a:p>
          <a:p>
            <a:pPr lvl="1"/>
            <a:r>
              <a:rPr lang="en-US" dirty="0"/>
              <a:t>Compares the real world with a fictitious one in which the intervention does not exist </a:t>
            </a:r>
          </a:p>
          <a:p>
            <a:r>
              <a:rPr lang="en-US" dirty="0"/>
              <a:t>Generative causation (e.g. Pawson &amp; Tilley)</a:t>
            </a:r>
          </a:p>
          <a:p>
            <a:pPr lvl="1"/>
            <a:r>
              <a:rPr lang="en-US" dirty="0"/>
              <a:t>Understands causality through causal mechanisms</a:t>
            </a:r>
          </a:p>
          <a:p>
            <a:pPr lvl="1"/>
            <a:r>
              <a:rPr lang="en-US" dirty="0"/>
              <a:t>Causal outcomes follow from mechanisms acting in contexts </a:t>
            </a:r>
          </a:p>
          <a:p>
            <a:r>
              <a:rPr lang="en-US" dirty="0"/>
              <a:t>INUS causation (Mackie)</a:t>
            </a:r>
          </a:p>
          <a:p>
            <a:pPr lvl="1"/>
            <a:r>
              <a:rPr lang="en-US" dirty="0"/>
              <a:t>Interacting causes produce an effect together rather than separately</a:t>
            </a:r>
          </a:p>
          <a:p>
            <a:pPr lvl="1"/>
            <a:r>
              <a:rPr lang="fi-FI" i="1" dirty="0"/>
              <a:t>insufficient </a:t>
            </a:r>
            <a:r>
              <a:rPr lang="fi-FI" dirty="0"/>
              <a:t>but </a:t>
            </a:r>
            <a:r>
              <a:rPr lang="fi-FI" i="1" dirty="0"/>
              <a:t>neces</a:t>
            </a:r>
            <a:r>
              <a:rPr lang="en-US" i="1" dirty="0" err="1"/>
              <a:t>sary</a:t>
            </a:r>
            <a:r>
              <a:rPr lang="en-US" i="1" dirty="0"/>
              <a:t> </a:t>
            </a:r>
            <a:r>
              <a:rPr lang="en-US" dirty="0"/>
              <a:t>part of a condition which is itself </a:t>
            </a:r>
            <a:r>
              <a:rPr lang="en-US" i="1" dirty="0"/>
              <a:t>unnecessary </a:t>
            </a:r>
            <a:r>
              <a:rPr lang="en-US" dirty="0"/>
              <a:t>but </a:t>
            </a:r>
            <a:r>
              <a:rPr lang="en-US" i="1" dirty="0"/>
              <a:t>sufficient </a:t>
            </a:r>
            <a:r>
              <a:rPr lang="en-US" dirty="0"/>
              <a:t>for the result </a:t>
            </a:r>
          </a:p>
          <a:p>
            <a:r>
              <a:rPr lang="en-US" dirty="0"/>
              <a:t>Probabilistic causation  (e.g. Mumford &amp; Anjun)</a:t>
            </a:r>
          </a:p>
          <a:p>
            <a:pPr lvl="1"/>
            <a:r>
              <a:rPr lang="en-US" dirty="0"/>
              <a:t>Causes increase the probability of effects, rather than deterministically causing them </a:t>
            </a:r>
          </a:p>
          <a:p>
            <a:pPr lvl="1"/>
            <a:endParaRPr lang="en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987BB-004F-FCA2-62C9-6E1CB309DB46}"/>
              </a:ext>
            </a:extLst>
          </p:cNvPr>
          <p:cNvSpPr txBox="1"/>
          <p:nvPr/>
        </p:nvSpPr>
        <p:spPr>
          <a:xfrm>
            <a:off x="1022350" y="6050290"/>
            <a:ext cx="1051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Palenberg, M. Causal Claims in Contribution Analysis. 2023 Canadian Journal of Program Evaluation / La Revue canadienne d’évaluation de programme 37.3 (Special Issue / Numéro spécial), 389–402 doi: 10.3138/cjpe.75428 </a:t>
            </a:r>
            <a:endParaRPr lang="en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65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58A3FB-EF58-6CF2-2167-2E8DCE7F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Evaluation approaches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192391-41BE-7A8B-BBD0-1B6BBBE2A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73031" cy="4351338"/>
          </a:xfrm>
        </p:spPr>
        <p:txBody>
          <a:bodyPr/>
          <a:lstStyle/>
          <a:p>
            <a:r>
              <a:rPr lang="fi-FI" dirty="0"/>
              <a:t>Counterfactual (quantitative)</a:t>
            </a:r>
          </a:p>
          <a:p>
            <a:pPr lvl="1"/>
            <a:r>
              <a:rPr lang="fi-FI" dirty="0"/>
              <a:t>What would have happened without the programme?</a:t>
            </a:r>
          </a:p>
          <a:p>
            <a:pPr lvl="1"/>
            <a:r>
              <a:rPr lang="fi-FI" dirty="0"/>
              <a:t>Comparison groups</a:t>
            </a:r>
          </a:p>
          <a:p>
            <a:pPr lvl="1"/>
            <a:r>
              <a:rPr lang="fi-FI" dirty="0"/>
              <a:t>Net effects (other factors removed)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Theory based </a:t>
            </a:r>
          </a:p>
          <a:p>
            <a:pPr lvl="1"/>
            <a:r>
              <a:rPr lang="fi-FI" dirty="0"/>
              <a:t>Congruence of evidence with the Theory of Change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Eliminating alternative explanations</a:t>
            </a:r>
          </a:p>
          <a:p>
            <a:pPr lvl="1"/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ABE4659D-5A2B-8A4F-12AB-EBA439A9504C}"/>
              </a:ext>
            </a:extLst>
          </p:cNvPr>
          <p:cNvCxnSpPr/>
          <p:nvPr/>
        </p:nvCxnSpPr>
        <p:spPr>
          <a:xfrm>
            <a:off x="9241625" y="1656021"/>
            <a:ext cx="0" cy="176915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3DA5F045-21DA-4154-8050-E45C6D05C5B8}"/>
              </a:ext>
            </a:extLst>
          </p:cNvPr>
          <p:cNvCxnSpPr>
            <a:cxnSpLocks/>
          </p:cNvCxnSpPr>
          <p:nvPr/>
        </p:nvCxnSpPr>
        <p:spPr>
          <a:xfrm>
            <a:off x="9241625" y="3421053"/>
            <a:ext cx="269433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4BAB63A6-0252-CF2F-AC36-5D511F8CE302}"/>
              </a:ext>
            </a:extLst>
          </p:cNvPr>
          <p:cNvCxnSpPr>
            <a:cxnSpLocks/>
          </p:cNvCxnSpPr>
          <p:nvPr/>
        </p:nvCxnSpPr>
        <p:spPr>
          <a:xfrm flipV="1">
            <a:off x="9213704" y="1909847"/>
            <a:ext cx="2121966" cy="130594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537BB13D-CB59-6B96-9C97-869987C60E81}"/>
              </a:ext>
            </a:extLst>
          </p:cNvPr>
          <p:cNvCxnSpPr>
            <a:cxnSpLocks/>
          </p:cNvCxnSpPr>
          <p:nvPr/>
        </p:nvCxnSpPr>
        <p:spPr>
          <a:xfrm flipV="1">
            <a:off x="9230428" y="2637610"/>
            <a:ext cx="2088517" cy="591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ikea aaltosulje 15">
            <a:extLst>
              <a:ext uri="{FF2B5EF4-FFF2-40B4-BE49-F238E27FC236}">
                <a16:creationId xmlns:a16="http://schemas.microsoft.com/office/drawing/2014/main" id="{4E6CA101-CBAC-E5C0-2F9C-B7CEE8A8499B}"/>
              </a:ext>
            </a:extLst>
          </p:cNvPr>
          <p:cNvSpPr/>
          <p:nvPr/>
        </p:nvSpPr>
        <p:spPr>
          <a:xfrm>
            <a:off x="11330142" y="1919529"/>
            <a:ext cx="296075" cy="712636"/>
          </a:xfrm>
          <a:prstGeom prst="rightBrace">
            <a:avLst>
              <a:gd name="adj1" fmla="val 8333"/>
              <a:gd name="adj2" fmla="val 4205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ADF5A811-3DD2-E587-5208-279FDC5F40B8}"/>
              </a:ext>
            </a:extLst>
          </p:cNvPr>
          <p:cNvSpPr txBox="1"/>
          <p:nvPr/>
        </p:nvSpPr>
        <p:spPr>
          <a:xfrm>
            <a:off x="11513422" y="1919529"/>
            <a:ext cx="103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impact</a:t>
            </a:r>
          </a:p>
        </p:txBody>
      </p:sp>
      <p:pic>
        <p:nvPicPr>
          <p:cNvPr id="25" name="Kuva 24" descr="Helmitaulu tasaisella täytöllä">
            <a:extLst>
              <a:ext uri="{FF2B5EF4-FFF2-40B4-BE49-F238E27FC236}">
                <a16:creationId xmlns:a16="http://schemas.microsoft.com/office/drawing/2014/main" id="{7C321D23-BFED-23A6-B67A-F734CAE26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0979" y="3814799"/>
            <a:ext cx="914400" cy="914400"/>
          </a:xfrm>
          <a:prstGeom prst="rect">
            <a:avLst/>
          </a:prstGeom>
        </p:spPr>
      </p:pic>
      <p:pic>
        <p:nvPicPr>
          <p:cNvPr id="29" name="Kuva 28" descr="Helmitaulu ääriviiva">
            <a:extLst>
              <a:ext uri="{FF2B5EF4-FFF2-40B4-BE49-F238E27FC236}">
                <a16:creationId xmlns:a16="http://schemas.microsoft.com/office/drawing/2014/main" id="{C0133E52-E154-A048-E49B-79B5CA2B5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1625" y="3850235"/>
            <a:ext cx="914400" cy="914400"/>
          </a:xfrm>
          <a:prstGeom prst="rect">
            <a:avLst/>
          </a:prstGeom>
        </p:spPr>
      </p:pic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B5555C01-2B0D-5149-78CD-038C0F1E9190}"/>
              </a:ext>
            </a:extLst>
          </p:cNvPr>
          <p:cNvCxnSpPr>
            <a:cxnSpLocks/>
          </p:cNvCxnSpPr>
          <p:nvPr/>
        </p:nvCxnSpPr>
        <p:spPr>
          <a:xfrm>
            <a:off x="10327382" y="4137536"/>
            <a:ext cx="5228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95003967-8758-0EFA-E68A-5EC5BFC7A7F0}"/>
              </a:ext>
            </a:extLst>
          </p:cNvPr>
          <p:cNvCxnSpPr>
            <a:cxnSpLocks/>
          </p:cNvCxnSpPr>
          <p:nvPr/>
        </p:nvCxnSpPr>
        <p:spPr>
          <a:xfrm>
            <a:off x="10327382" y="4272122"/>
            <a:ext cx="5228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E8CDBF99-94DB-9F0D-17EE-33E6D6309B87}"/>
              </a:ext>
            </a:extLst>
          </p:cNvPr>
          <p:cNvCxnSpPr/>
          <p:nvPr/>
        </p:nvCxnSpPr>
        <p:spPr>
          <a:xfrm flipV="1">
            <a:off x="9277459" y="5126948"/>
            <a:ext cx="1049923" cy="35416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593016A3-B5FC-B872-1CF4-A8A2B1570C5C}"/>
              </a:ext>
            </a:extLst>
          </p:cNvPr>
          <p:cNvCxnSpPr>
            <a:cxnSpLocks/>
          </p:cNvCxnSpPr>
          <p:nvPr/>
        </p:nvCxnSpPr>
        <p:spPr>
          <a:xfrm flipV="1">
            <a:off x="10420660" y="5668771"/>
            <a:ext cx="1200637" cy="385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>
            <a:extLst>
              <a:ext uri="{FF2B5EF4-FFF2-40B4-BE49-F238E27FC236}">
                <a16:creationId xmlns:a16="http://schemas.microsoft.com/office/drawing/2014/main" id="{B65F098A-C401-DF1B-E43D-FB302C75DC47}"/>
              </a:ext>
            </a:extLst>
          </p:cNvPr>
          <p:cNvCxnSpPr>
            <a:cxnSpLocks/>
          </p:cNvCxnSpPr>
          <p:nvPr/>
        </p:nvCxnSpPr>
        <p:spPr>
          <a:xfrm flipV="1">
            <a:off x="9294147" y="6059384"/>
            <a:ext cx="1126902" cy="680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yhdysviiva 41">
            <a:extLst>
              <a:ext uri="{FF2B5EF4-FFF2-40B4-BE49-F238E27FC236}">
                <a16:creationId xmlns:a16="http://schemas.microsoft.com/office/drawing/2014/main" id="{D9D85A85-7651-0888-B857-157EC3DD86D8}"/>
              </a:ext>
            </a:extLst>
          </p:cNvPr>
          <p:cNvCxnSpPr>
            <a:cxnSpLocks/>
          </p:cNvCxnSpPr>
          <p:nvPr/>
        </p:nvCxnSpPr>
        <p:spPr>
          <a:xfrm>
            <a:off x="10327382" y="5122944"/>
            <a:ext cx="1417709" cy="8402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uora yhdysviiva 43">
            <a:extLst>
              <a:ext uri="{FF2B5EF4-FFF2-40B4-BE49-F238E27FC236}">
                <a16:creationId xmlns:a16="http://schemas.microsoft.com/office/drawing/2014/main" id="{A5F8A6CC-22A2-879D-5E06-DF368AF4B80E}"/>
              </a:ext>
            </a:extLst>
          </p:cNvPr>
          <p:cNvCxnSpPr>
            <a:cxnSpLocks/>
          </p:cNvCxnSpPr>
          <p:nvPr/>
        </p:nvCxnSpPr>
        <p:spPr>
          <a:xfrm>
            <a:off x="9294147" y="5668771"/>
            <a:ext cx="934014" cy="23484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uora yhdysviiva 45">
            <a:extLst>
              <a:ext uri="{FF2B5EF4-FFF2-40B4-BE49-F238E27FC236}">
                <a16:creationId xmlns:a16="http://schemas.microsoft.com/office/drawing/2014/main" id="{F61E8D4D-8EED-B8BF-4F88-A68791BBF8E1}"/>
              </a:ext>
            </a:extLst>
          </p:cNvPr>
          <p:cNvCxnSpPr>
            <a:cxnSpLocks/>
          </p:cNvCxnSpPr>
          <p:nvPr/>
        </p:nvCxnSpPr>
        <p:spPr>
          <a:xfrm flipV="1">
            <a:off x="10228161" y="5218773"/>
            <a:ext cx="1125639" cy="6804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062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Evaluation approaches and methods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67927" y="2520789"/>
            <a:ext cx="2016280" cy="615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marL="0" indent="0" algn="ctr">
              <a:buNone/>
            </a:pPr>
            <a:r>
              <a:rPr lang="fi-FI" b="1" dirty="0">
                <a:solidFill>
                  <a:schemeClr val="tx1"/>
                </a:solidFill>
              </a:rPr>
              <a:t>Evaluation methods</a:t>
            </a:r>
          </a:p>
        </p:txBody>
      </p:sp>
      <p:sp>
        <p:nvSpPr>
          <p:cNvPr id="14" name="Content Placeholder 11"/>
          <p:cNvSpPr txBox="1">
            <a:spLocks/>
          </p:cNvSpPr>
          <p:nvPr/>
        </p:nvSpPr>
        <p:spPr bwMode="auto">
          <a:xfrm>
            <a:off x="1913055" y="1340988"/>
            <a:ext cx="3500593" cy="61558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343A"/>
              </a:buClr>
              <a:buChar char="•"/>
              <a:defRPr lang="fi-FI" sz="2800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343A"/>
              </a:buClr>
              <a:buFont typeface="Arial" panose="020B0604020202020204" pitchFamily="34" charset="0"/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343A"/>
              </a:buClr>
              <a:buChar char="•"/>
              <a:defRPr sz="20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343A"/>
              </a:buClr>
              <a:buFont typeface="Arial" panose="020B0604020202020204" pitchFamily="34" charset="0"/>
              <a:buChar char="–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5343A"/>
              </a:buClr>
              <a:buFont typeface="Arial" panose="020B0604020202020204" pitchFamily="34" charset="0"/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5343A"/>
              </a:buClr>
              <a:buFont typeface="Arial" charset="0"/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5343A"/>
              </a:buClr>
              <a:buFont typeface="Arial" charset="0"/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5343A"/>
              </a:buClr>
              <a:buFont typeface="Arial" charset="0"/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5343A"/>
              </a:buClr>
              <a:buFont typeface="Arial" charset="0"/>
              <a:buChar char="»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800" b="1" kern="0" dirty="0"/>
              <a:t>Evaluation approaches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3951333" y="2572973"/>
            <a:ext cx="1529867" cy="565088"/>
          </a:xfrm>
          <a:prstGeom prst="borderCallout1">
            <a:avLst>
              <a:gd name="adj1" fmla="val -1998"/>
              <a:gd name="adj2" fmla="val 57122"/>
              <a:gd name="adj3" fmla="val -4626"/>
              <a:gd name="adj4" fmla="val 5270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Quantitative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6669130" y="2509811"/>
            <a:ext cx="1357381" cy="565088"/>
          </a:xfrm>
          <a:prstGeom prst="borderCallout1">
            <a:avLst>
              <a:gd name="adj1" fmla="val -1998"/>
              <a:gd name="adj2" fmla="val 57122"/>
              <a:gd name="adj3" fmla="val -44624"/>
              <a:gd name="adj4" fmla="val -2456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Qualitative</a:t>
            </a:r>
          </a:p>
        </p:txBody>
      </p:sp>
      <p:sp>
        <p:nvSpPr>
          <p:cNvPr id="20" name="Line Callout 1 19"/>
          <p:cNvSpPr/>
          <p:nvPr/>
        </p:nvSpPr>
        <p:spPr>
          <a:xfrm>
            <a:off x="8134148" y="1442321"/>
            <a:ext cx="1618826" cy="565088"/>
          </a:xfrm>
          <a:prstGeom prst="borderCallout1">
            <a:avLst>
              <a:gd name="adj1" fmla="val 45431"/>
              <a:gd name="adj2" fmla="val -1654"/>
              <a:gd name="adj3" fmla="val 105396"/>
              <a:gd name="adj4" fmla="val -4150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Theory-based</a:t>
            </a:r>
            <a:endParaRPr lang="fi-FI" dirty="0"/>
          </a:p>
        </p:txBody>
      </p:sp>
      <p:sp>
        <p:nvSpPr>
          <p:cNvPr id="21" name="Line Callout 1 20"/>
          <p:cNvSpPr/>
          <p:nvPr/>
        </p:nvSpPr>
        <p:spPr>
          <a:xfrm>
            <a:off x="3251300" y="3913627"/>
            <a:ext cx="1558625" cy="570714"/>
          </a:xfrm>
          <a:prstGeom prst="borderCallout1">
            <a:avLst>
              <a:gd name="adj1" fmla="val -1998"/>
              <a:gd name="adj2" fmla="val 57122"/>
              <a:gd name="adj3" fmla="val -133111"/>
              <a:gd name="adj4" fmla="val 94972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Quasi-experimental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4933452" y="3924692"/>
            <a:ext cx="1733770" cy="570714"/>
          </a:xfrm>
          <a:prstGeom prst="borderCallout1">
            <a:avLst>
              <a:gd name="adj1" fmla="val -1998"/>
              <a:gd name="adj2" fmla="val 57122"/>
              <a:gd name="adj3" fmla="val -137352"/>
              <a:gd name="adj4" fmla="val 9972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Non-experimental</a:t>
            </a:r>
          </a:p>
        </p:txBody>
      </p:sp>
      <p:sp>
        <p:nvSpPr>
          <p:cNvPr id="23" name="Line Callout 1 22"/>
          <p:cNvSpPr/>
          <p:nvPr/>
        </p:nvSpPr>
        <p:spPr>
          <a:xfrm>
            <a:off x="6914722" y="4838888"/>
            <a:ext cx="866195" cy="570714"/>
          </a:xfrm>
          <a:prstGeom prst="borderCallout1">
            <a:avLst>
              <a:gd name="adj1" fmla="val -1998"/>
              <a:gd name="adj2" fmla="val 57122"/>
              <a:gd name="adj3" fmla="val -78809"/>
              <a:gd name="adj4" fmla="val 9900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Focus group</a:t>
            </a:r>
          </a:p>
        </p:txBody>
      </p:sp>
      <p:sp>
        <p:nvSpPr>
          <p:cNvPr id="25" name="Line Callout 1 24"/>
          <p:cNvSpPr/>
          <p:nvPr/>
        </p:nvSpPr>
        <p:spPr>
          <a:xfrm>
            <a:off x="5699001" y="3136372"/>
            <a:ext cx="1117477" cy="449997"/>
          </a:xfrm>
          <a:prstGeom prst="borderCallout1">
            <a:avLst>
              <a:gd name="adj1" fmla="val -1093"/>
              <a:gd name="adj2" fmla="val 42166"/>
              <a:gd name="adj3" fmla="val -75788"/>
              <a:gd name="adj4" fmla="val -1688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Survey</a:t>
            </a:r>
          </a:p>
        </p:txBody>
      </p:sp>
      <p:sp>
        <p:nvSpPr>
          <p:cNvPr id="26" name="Line Callout 1 25"/>
          <p:cNvSpPr/>
          <p:nvPr/>
        </p:nvSpPr>
        <p:spPr>
          <a:xfrm>
            <a:off x="10208084" y="1648779"/>
            <a:ext cx="929460" cy="411070"/>
          </a:xfrm>
          <a:prstGeom prst="borderCallout1">
            <a:avLst>
              <a:gd name="adj1" fmla="val 42291"/>
              <a:gd name="adj2" fmla="val -1670"/>
              <a:gd name="adj3" fmla="val 37664"/>
              <a:gd name="adj4" fmla="val -4718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QCA</a:t>
            </a:r>
          </a:p>
        </p:txBody>
      </p:sp>
      <p:sp>
        <p:nvSpPr>
          <p:cNvPr id="29" name="Line Callout 1 28"/>
          <p:cNvSpPr/>
          <p:nvPr/>
        </p:nvSpPr>
        <p:spPr>
          <a:xfrm>
            <a:off x="3241319" y="4664740"/>
            <a:ext cx="633993" cy="348297"/>
          </a:xfrm>
          <a:prstGeom prst="borderCallout1">
            <a:avLst>
              <a:gd name="adj1" fmla="val -4132"/>
              <a:gd name="adj2" fmla="val 61087"/>
              <a:gd name="adj3" fmla="val -47513"/>
              <a:gd name="adj4" fmla="val 11117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DID</a:t>
            </a:r>
          </a:p>
        </p:txBody>
      </p:sp>
      <p:sp>
        <p:nvSpPr>
          <p:cNvPr id="30" name="Line Callout 1 29"/>
          <p:cNvSpPr/>
          <p:nvPr/>
        </p:nvSpPr>
        <p:spPr>
          <a:xfrm>
            <a:off x="6146556" y="4663449"/>
            <a:ext cx="612397" cy="375887"/>
          </a:xfrm>
          <a:prstGeom prst="borderCallout1">
            <a:avLst>
              <a:gd name="adj1" fmla="val -1998"/>
              <a:gd name="adj2" fmla="val 57122"/>
              <a:gd name="adj3" fmla="val -42441"/>
              <a:gd name="adj4" fmla="val 5724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IV</a:t>
            </a:r>
          </a:p>
        </p:txBody>
      </p:sp>
      <p:sp>
        <p:nvSpPr>
          <p:cNvPr id="31" name="Line Callout 1 30"/>
          <p:cNvSpPr/>
          <p:nvPr/>
        </p:nvSpPr>
        <p:spPr>
          <a:xfrm>
            <a:off x="3746980" y="5151725"/>
            <a:ext cx="710671" cy="341178"/>
          </a:xfrm>
          <a:prstGeom prst="borderCallout1">
            <a:avLst>
              <a:gd name="adj1" fmla="val -1998"/>
              <a:gd name="adj2" fmla="val 57122"/>
              <a:gd name="adj3" fmla="val -191574"/>
              <a:gd name="adj4" fmla="val 4009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RDD</a:t>
            </a:r>
            <a:r>
              <a:rPr lang="fi-FI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4" name="Line Callout 1 33"/>
          <p:cNvSpPr/>
          <p:nvPr/>
        </p:nvSpPr>
        <p:spPr>
          <a:xfrm>
            <a:off x="4849340" y="4663449"/>
            <a:ext cx="1226798" cy="375887"/>
          </a:xfrm>
          <a:prstGeom prst="borderCallout1">
            <a:avLst>
              <a:gd name="adj1" fmla="val -1998"/>
              <a:gd name="adj2" fmla="val 57122"/>
              <a:gd name="adj3" fmla="val -42441"/>
              <a:gd name="adj4" fmla="val 5724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Modelling</a:t>
            </a:r>
          </a:p>
        </p:txBody>
      </p:sp>
      <p:sp>
        <p:nvSpPr>
          <p:cNvPr id="24" name="Line Callout 1 23"/>
          <p:cNvSpPr/>
          <p:nvPr/>
        </p:nvSpPr>
        <p:spPr>
          <a:xfrm>
            <a:off x="7013914" y="3860398"/>
            <a:ext cx="1441519" cy="570714"/>
          </a:xfrm>
          <a:prstGeom prst="borderCallout1">
            <a:avLst>
              <a:gd name="adj1" fmla="val -1998"/>
              <a:gd name="adj2" fmla="val 57122"/>
              <a:gd name="adj3" fmla="val -134044"/>
              <a:gd name="adj4" fmla="val 2631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Interview</a:t>
            </a:r>
          </a:p>
        </p:txBody>
      </p:sp>
      <p:sp>
        <p:nvSpPr>
          <p:cNvPr id="38" name="Line Callout 1 37"/>
          <p:cNvSpPr/>
          <p:nvPr/>
        </p:nvSpPr>
        <p:spPr>
          <a:xfrm>
            <a:off x="1148624" y="4327005"/>
            <a:ext cx="1580839" cy="570714"/>
          </a:xfrm>
          <a:prstGeom prst="borderCallout1">
            <a:avLst>
              <a:gd name="adj1" fmla="val 51697"/>
              <a:gd name="adj2" fmla="val 98976"/>
              <a:gd name="adj3" fmla="val -22570"/>
              <a:gd name="adj4" fmla="val 13430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Matching methods</a:t>
            </a:r>
          </a:p>
        </p:txBody>
      </p:sp>
      <p:sp>
        <p:nvSpPr>
          <p:cNvPr id="40" name="Line Callout 1 39"/>
          <p:cNvSpPr/>
          <p:nvPr/>
        </p:nvSpPr>
        <p:spPr>
          <a:xfrm>
            <a:off x="1079496" y="5511970"/>
            <a:ext cx="937449" cy="348297"/>
          </a:xfrm>
          <a:prstGeom prst="borderCallout1">
            <a:avLst>
              <a:gd name="adj1" fmla="val -1998"/>
              <a:gd name="adj2" fmla="val 81705"/>
              <a:gd name="adj3" fmla="val -177713"/>
              <a:gd name="adj4" fmla="val 7469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GPSM</a:t>
            </a:r>
          </a:p>
        </p:txBody>
      </p:sp>
      <p:sp>
        <p:nvSpPr>
          <p:cNvPr id="41" name="Line Callout 1 40"/>
          <p:cNvSpPr/>
          <p:nvPr/>
        </p:nvSpPr>
        <p:spPr>
          <a:xfrm>
            <a:off x="929482" y="5039585"/>
            <a:ext cx="678988" cy="348297"/>
          </a:xfrm>
          <a:prstGeom prst="borderCallout1">
            <a:avLst>
              <a:gd name="adj1" fmla="val -4132"/>
              <a:gd name="adj2" fmla="val 61087"/>
              <a:gd name="adj3" fmla="val -34706"/>
              <a:gd name="adj4" fmla="val 9912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PSM</a:t>
            </a:r>
          </a:p>
        </p:txBody>
      </p:sp>
      <p:sp>
        <p:nvSpPr>
          <p:cNvPr id="42" name="Line Callout 1 41"/>
          <p:cNvSpPr/>
          <p:nvPr/>
        </p:nvSpPr>
        <p:spPr>
          <a:xfrm>
            <a:off x="2626676" y="5498812"/>
            <a:ext cx="678988" cy="348297"/>
          </a:xfrm>
          <a:prstGeom prst="borderCallout1">
            <a:avLst>
              <a:gd name="adj1" fmla="val -6266"/>
              <a:gd name="adj2" fmla="val 95028"/>
              <a:gd name="adj3" fmla="val -175578"/>
              <a:gd name="adj4" fmla="val 825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GEM</a:t>
            </a:r>
          </a:p>
        </p:txBody>
      </p:sp>
      <p:sp>
        <p:nvSpPr>
          <p:cNvPr id="43" name="Line Callout 1 42"/>
          <p:cNvSpPr/>
          <p:nvPr/>
        </p:nvSpPr>
        <p:spPr>
          <a:xfrm>
            <a:off x="2008067" y="5051568"/>
            <a:ext cx="678988" cy="348297"/>
          </a:xfrm>
          <a:prstGeom prst="borderCallout1">
            <a:avLst>
              <a:gd name="adj1" fmla="val -4132"/>
              <a:gd name="adj2" fmla="val 61087"/>
              <a:gd name="adj3" fmla="val -43244"/>
              <a:gd name="adj4" fmla="val 3671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CEM</a:t>
            </a:r>
          </a:p>
        </p:txBody>
      </p:sp>
      <p:sp>
        <p:nvSpPr>
          <p:cNvPr id="44" name="Line Callout 1 43"/>
          <p:cNvSpPr/>
          <p:nvPr/>
        </p:nvSpPr>
        <p:spPr>
          <a:xfrm>
            <a:off x="7993307" y="4871700"/>
            <a:ext cx="1034164" cy="570714"/>
          </a:xfrm>
          <a:prstGeom prst="borderCallout1">
            <a:avLst>
              <a:gd name="adj1" fmla="val -3301"/>
              <a:gd name="adj2" fmla="val 37382"/>
              <a:gd name="adj3" fmla="val -78808"/>
              <a:gd name="adj4" fmla="val -1256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Face-to-face</a:t>
            </a:r>
          </a:p>
        </p:txBody>
      </p:sp>
      <p:sp>
        <p:nvSpPr>
          <p:cNvPr id="45" name="Slide Number Placeholder 3"/>
          <p:cNvSpPr txBox="1">
            <a:spLocks/>
          </p:cNvSpPr>
          <p:nvPr/>
        </p:nvSpPr>
        <p:spPr>
          <a:xfrm>
            <a:off x="8203581" y="639429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4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8154784" y="3192600"/>
            <a:ext cx="1357381" cy="454420"/>
          </a:xfrm>
          <a:prstGeom prst="borderCallout1">
            <a:avLst>
              <a:gd name="adj1" fmla="val 42291"/>
              <a:gd name="adj2" fmla="val -1670"/>
              <a:gd name="adj3" fmla="val -22987"/>
              <a:gd name="adj4" fmla="val -1022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Case study</a:t>
            </a:r>
          </a:p>
        </p:txBody>
      </p:sp>
      <p:cxnSp>
        <p:nvCxnSpPr>
          <p:cNvPr id="4" name="Straight Connector 3"/>
          <p:cNvCxnSpPr>
            <a:cxnSpLocks/>
            <a:stCxn id="25" idx="3"/>
            <a:endCxn id="18" idx="2"/>
          </p:cNvCxnSpPr>
          <p:nvPr/>
        </p:nvCxnSpPr>
        <p:spPr>
          <a:xfrm flipV="1">
            <a:off x="6257740" y="2792355"/>
            <a:ext cx="411390" cy="3440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Line Callout 1 31"/>
          <p:cNvSpPr/>
          <p:nvPr/>
        </p:nvSpPr>
        <p:spPr>
          <a:xfrm>
            <a:off x="5578611" y="1683781"/>
            <a:ext cx="1856300" cy="565088"/>
          </a:xfrm>
          <a:prstGeom prst="borderCallout1">
            <a:avLst>
              <a:gd name="adj1" fmla="val 98581"/>
              <a:gd name="adj2" fmla="val 39001"/>
              <a:gd name="adj3" fmla="val 158271"/>
              <a:gd name="adj4" fmla="val -2707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Mixed methods</a:t>
            </a:r>
          </a:p>
        </p:txBody>
      </p:sp>
      <p:sp>
        <p:nvSpPr>
          <p:cNvPr id="33" name="Line Callout 1 20">
            <a:extLst>
              <a:ext uri="{FF2B5EF4-FFF2-40B4-BE49-F238E27FC236}">
                <a16:creationId xmlns:a16="http://schemas.microsoft.com/office/drawing/2014/main" id="{A3B7A98E-7522-4C56-8882-3877B80F9B8F}"/>
              </a:ext>
            </a:extLst>
          </p:cNvPr>
          <p:cNvSpPr/>
          <p:nvPr/>
        </p:nvSpPr>
        <p:spPr>
          <a:xfrm>
            <a:off x="1896636" y="3199211"/>
            <a:ext cx="1580839" cy="565088"/>
          </a:xfrm>
          <a:prstGeom prst="borderCallout1">
            <a:avLst>
              <a:gd name="adj1" fmla="val -1998"/>
              <a:gd name="adj2" fmla="val 57122"/>
              <a:gd name="adj3" fmla="val -58782"/>
              <a:gd name="adj4" fmla="val 126809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Experimental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5" name="Line Callout 1 20">
            <a:extLst>
              <a:ext uri="{FF2B5EF4-FFF2-40B4-BE49-F238E27FC236}">
                <a16:creationId xmlns:a16="http://schemas.microsoft.com/office/drawing/2014/main" id="{92282CC3-2C20-4947-928B-5AC8976A2125}"/>
              </a:ext>
            </a:extLst>
          </p:cNvPr>
          <p:cNvSpPr/>
          <p:nvPr/>
        </p:nvSpPr>
        <p:spPr>
          <a:xfrm>
            <a:off x="140253" y="3483708"/>
            <a:ext cx="1580839" cy="565088"/>
          </a:xfrm>
          <a:prstGeom prst="borderCallout1">
            <a:avLst>
              <a:gd name="adj1" fmla="val -1998"/>
              <a:gd name="adj2" fmla="val 57122"/>
              <a:gd name="adj3" fmla="val -15255"/>
              <a:gd name="adj4" fmla="val 10944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Randomised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control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6" name="Line Callout 1 26">
            <a:extLst>
              <a:ext uri="{FF2B5EF4-FFF2-40B4-BE49-F238E27FC236}">
                <a16:creationId xmlns:a16="http://schemas.microsoft.com/office/drawing/2014/main" id="{30854E4D-C854-4AA7-88EC-17D773CA2A55}"/>
              </a:ext>
            </a:extLst>
          </p:cNvPr>
          <p:cNvSpPr/>
          <p:nvPr/>
        </p:nvSpPr>
        <p:spPr>
          <a:xfrm>
            <a:off x="8265982" y="2362458"/>
            <a:ext cx="1355157" cy="565088"/>
          </a:xfrm>
          <a:prstGeom prst="borderCallout1">
            <a:avLst>
              <a:gd name="adj1" fmla="val -4072"/>
              <a:gd name="adj2" fmla="val 49505"/>
              <a:gd name="adj3" fmla="val -64415"/>
              <a:gd name="adj4" fmla="val 4946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Process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tracing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7" name="Line Callout 1 29">
            <a:extLst>
              <a:ext uri="{FF2B5EF4-FFF2-40B4-BE49-F238E27FC236}">
                <a16:creationId xmlns:a16="http://schemas.microsoft.com/office/drawing/2014/main" id="{FD43C869-563C-425C-B47B-96D71A034C2F}"/>
              </a:ext>
            </a:extLst>
          </p:cNvPr>
          <p:cNvSpPr/>
          <p:nvPr/>
        </p:nvSpPr>
        <p:spPr>
          <a:xfrm>
            <a:off x="4119346" y="5672960"/>
            <a:ext cx="1459265" cy="517043"/>
          </a:xfrm>
          <a:prstGeom prst="borderCallout1">
            <a:avLst>
              <a:gd name="adj1" fmla="val -1998"/>
              <a:gd name="adj2" fmla="val 57122"/>
              <a:gd name="adj3" fmla="val -227706"/>
              <a:gd name="adj4" fmla="val 717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Synthetic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control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Line Callout 1 25">
            <a:extLst>
              <a:ext uri="{FF2B5EF4-FFF2-40B4-BE49-F238E27FC236}">
                <a16:creationId xmlns:a16="http://schemas.microsoft.com/office/drawing/2014/main" id="{12F48613-A195-D9A5-AB0F-38ACCAC99199}"/>
              </a:ext>
            </a:extLst>
          </p:cNvPr>
          <p:cNvSpPr/>
          <p:nvPr/>
        </p:nvSpPr>
        <p:spPr>
          <a:xfrm>
            <a:off x="9752974" y="2158762"/>
            <a:ext cx="1557539" cy="800525"/>
          </a:xfrm>
          <a:prstGeom prst="borderCallout1">
            <a:avLst>
              <a:gd name="adj1" fmla="val 42291"/>
              <a:gd name="adj2" fmla="val -1670"/>
              <a:gd name="adj3" fmla="val -17322"/>
              <a:gd name="adj4" fmla="val -1408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Contribution analysis</a:t>
            </a:r>
          </a:p>
        </p:txBody>
      </p:sp>
      <p:sp>
        <p:nvSpPr>
          <p:cNvPr id="16" name="Line Callout 1 25">
            <a:extLst>
              <a:ext uri="{FF2B5EF4-FFF2-40B4-BE49-F238E27FC236}">
                <a16:creationId xmlns:a16="http://schemas.microsoft.com/office/drawing/2014/main" id="{C9AFE964-3E2E-68E7-EE06-65672DA03424}"/>
              </a:ext>
            </a:extLst>
          </p:cNvPr>
          <p:cNvSpPr/>
          <p:nvPr/>
        </p:nvSpPr>
        <p:spPr>
          <a:xfrm>
            <a:off x="10044992" y="929917"/>
            <a:ext cx="1557539" cy="512403"/>
          </a:xfrm>
          <a:prstGeom prst="borderCallout1">
            <a:avLst>
              <a:gd name="adj1" fmla="val 42291"/>
              <a:gd name="adj2" fmla="val -1670"/>
              <a:gd name="adj3" fmla="val 100325"/>
              <a:gd name="adj4" fmla="val -1752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Realist evaluation</a:t>
            </a:r>
          </a:p>
        </p:txBody>
      </p:sp>
    </p:spTree>
    <p:extLst>
      <p:ext uri="{BB962C8B-B14F-4D97-AF65-F5344CB8AC3E}">
        <p14:creationId xmlns:p14="http://schemas.microsoft.com/office/powerpoint/2010/main" val="177459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CD437-1CF3-4855-BC8D-DA2E78A6B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9" y="311435"/>
            <a:ext cx="10940695" cy="5962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42BD56-8D2D-46C0-849B-37273DB0E9C8}"/>
              </a:ext>
            </a:extLst>
          </p:cNvPr>
          <p:cNvSpPr txBox="1"/>
          <p:nvPr/>
        </p:nvSpPr>
        <p:spPr>
          <a:xfrm>
            <a:off x="520117" y="6274022"/>
            <a:ext cx="480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HM Treasury, The Magenta Book</a:t>
            </a:r>
          </a:p>
        </p:txBody>
      </p:sp>
    </p:spTree>
    <p:extLst>
      <p:ext uri="{BB962C8B-B14F-4D97-AF65-F5344CB8AC3E}">
        <p14:creationId xmlns:p14="http://schemas.microsoft.com/office/powerpoint/2010/main" val="1797139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A5DD-4A3A-03F9-201B-1DD9FF87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analysis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F6AA2-C6D2-D0E9-CCDE-70BC36E33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2411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61A33-E327-CF82-C661-88720C05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Contribution</a:t>
            </a:r>
            <a:r>
              <a:rPr lang="fi-FI" dirty="0"/>
              <a:t> Analysis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10A0BB-EF02-6079-7460-8E4A6352B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19706"/>
            <a:ext cx="10755249" cy="4296275"/>
          </a:xfrm>
        </p:spPr>
        <p:txBody>
          <a:bodyPr>
            <a:normAutofit/>
          </a:bodyPr>
          <a:lstStyle/>
          <a:p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Theory-based evaluation approach to evaluation of complex interventions </a:t>
            </a:r>
          </a:p>
          <a:p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Helps to understand the likelihood that the intervention has contributed to an outcome observed, or not. </a:t>
            </a:r>
          </a:p>
          <a:p>
            <a:r>
              <a:rPr lang="fi-FI" sz="20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Employs </a:t>
            </a:r>
            <a:r>
              <a:rPr lang="en-US" sz="20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systematic approach (6 steps) in arriving at creditable causal claims either confirming postulated Theory of Change (</a:t>
            </a:r>
            <a:r>
              <a:rPr lang="en-US" sz="2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ToC</a:t>
            </a:r>
            <a:r>
              <a:rPr lang="en-US" sz="20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or suggesting revisions to </a:t>
            </a:r>
            <a:r>
              <a:rPr lang="en-US" sz="20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ToC</a:t>
            </a:r>
            <a:r>
              <a:rPr lang="en-US" sz="20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where results prove otherwise. </a:t>
            </a:r>
          </a:p>
          <a:p>
            <a:endParaRPr lang="en-US" sz="2000" dirty="0"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35A6B55-029A-6E7E-28EC-01E74AB91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6" y="3941601"/>
            <a:ext cx="9093334" cy="1874380"/>
          </a:xfrm>
          <a:prstGeom prst="rect">
            <a:avLst/>
          </a:prstGeom>
          <a:noFill/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3952378-D30C-FAEA-FB38-CDDD5F4FA762}"/>
              </a:ext>
            </a:extLst>
          </p:cNvPr>
          <p:cNvSpPr txBox="1"/>
          <p:nvPr/>
        </p:nvSpPr>
        <p:spPr>
          <a:xfrm>
            <a:off x="560827" y="6045466"/>
            <a:ext cx="924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fi-FI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Mayne J (2001) Assessing attribution through contribution analysis: Using performance measures sensibly. </a:t>
            </a:r>
            <a:r>
              <a:rPr lang="fi-FI" sz="140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14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Canadian Journal of Program Evaluation 16: 1–2</a:t>
            </a:r>
            <a:endParaRPr lang="fi-FI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59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46EA-7202-F7FD-34D3-21928251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Contribution Analysis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120DD-2CCE-7FD7-D677-A096AD8C5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ighlight>
                  <a:srgbClr val="FFFFFF"/>
                </a:highlight>
              </a:rPr>
              <a:t>Can prove causality in complex settings</a:t>
            </a:r>
          </a:p>
          <a:p>
            <a:r>
              <a:rPr lang="en-US" dirty="0">
                <a:highlight>
                  <a:srgbClr val="FFFFFF"/>
                </a:highlight>
              </a:rPr>
              <a:t>Can demonstrate credible contribution to outcomes in cases where attribution is hard or inappropriate</a:t>
            </a:r>
          </a:p>
          <a:p>
            <a:r>
              <a:rPr lang="en-US" dirty="0">
                <a:highlight>
                  <a:srgbClr val="FFFFFF"/>
                </a:highlight>
              </a:rPr>
              <a:t>Can account for multiple influencing factors</a:t>
            </a:r>
          </a:p>
          <a:p>
            <a:r>
              <a:rPr lang="en-US" dirty="0">
                <a:highlight>
                  <a:srgbClr val="FFFFFF"/>
                </a:highlight>
              </a:rPr>
              <a:t>Permits qualitative and mixed methods</a:t>
            </a:r>
          </a:p>
          <a:p>
            <a:r>
              <a:rPr lang="en-US" dirty="0">
                <a:highlight>
                  <a:srgbClr val="FFFFFF"/>
                </a:highlight>
              </a:rPr>
              <a:t>Structured but flexible</a:t>
            </a:r>
          </a:p>
          <a:p>
            <a:endParaRPr lang="en-US" dirty="0"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NB! Not suitable for answering questions related to efficiency or net impact.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945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/>
          <p:nvPr/>
        </p:nvSpPr>
        <p:spPr>
          <a:xfrm>
            <a:off x="0" y="-26161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"/>
          <p:cNvSpPr txBox="1">
            <a:spLocks noGrp="1"/>
          </p:cNvSpPr>
          <p:nvPr>
            <p:ph type="title"/>
          </p:nvPr>
        </p:nvSpPr>
        <p:spPr>
          <a:xfrm>
            <a:off x="653416" y="-94538"/>
            <a:ext cx="3773223" cy="210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dirty="0"/>
              <a:t>Trainer: </a:t>
            </a:r>
            <a:br>
              <a:rPr lang="en-US" dirty="0"/>
            </a:br>
            <a:r>
              <a:rPr lang="en-US" dirty="0"/>
              <a:t>Sari Rannanpaa</a:t>
            </a:r>
            <a:endParaRPr dirty="0"/>
          </a:p>
        </p:txBody>
      </p:sp>
      <p:sp>
        <p:nvSpPr>
          <p:cNvPr id="174" name="Google Shape;174;p2"/>
          <p:cNvSpPr/>
          <p:nvPr/>
        </p:nvSpPr>
        <p:spPr>
          <a:xfrm rot="5400000">
            <a:off x="2543983" y="3258715"/>
            <a:ext cx="4480560" cy="18288"/>
          </a:xfrm>
          <a:custGeom>
            <a:avLst/>
            <a:gdLst/>
            <a:ahLst/>
            <a:cxnLst/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"/>
          <p:cNvSpPr txBox="1">
            <a:spLocks noGrp="1"/>
          </p:cNvSpPr>
          <p:nvPr>
            <p:ph type="body" idx="1"/>
          </p:nvPr>
        </p:nvSpPr>
        <p:spPr>
          <a:xfrm>
            <a:off x="5141886" y="0"/>
            <a:ext cx="6798072" cy="609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indent="0" algn="l">
              <a:lnSpc>
                <a:spcPct val="100000"/>
              </a:lnSpc>
              <a:buNone/>
            </a:pPr>
            <a:r>
              <a:rPr lang="en-GB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Experience: </a:t>
            </a:r>
          </a:p>
          <a:p>
            <a:pPr marL="114300" indent="0" algn="l">
              <a:lnSpc>
                <a:spcPct val="100000"/>
              </a:lnSpc>
              <a:buNone/>
            </a:pPr>
            <a:r>
              <a:rPr lang="en-GB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2023 -		CEO, Senior Consultant, </a:t>
            </a:r>
            <a:r>
              <a:rPr lang="en-GB" sz="2000" dirty="0" err="1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NordEval</a:t>
            </a:r>
            <a:r>
              <a:rPr lang="en-GB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Oy</a:t>
            </a:r>
          </a:p>
          <a:p>
            <a:pPr marL="114300" indent="0" algn="l">
              <a:lnSpc>
                <a:spcPct val="100000"/>
              </a:lnSpc>
              <a:buNone/>
            </a:pPr>
            <a:r>
              <a:rPr lang="en-GB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2023 -		EU Policy Advisor, 4Front Oy</a:t>
            </a:r>
          </a:p>
          <a:p>
            <a:pPr marL="114300" indent="0" algn="l">
              <a:lnSpc>
                <a:spcPct val="100000"/>
              </a:lnSpc>
              <a:buNone/>
            </a:pPr>
            <a:r>
              <a:rPr lang="en-GB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2019-2024	Visiting Lecturer, University of </a:t>
            </a:r>
            <a:r>
              <a:rPr lang="en-GB" sz="2000" dirty="0" err="1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Akureyri</a:t>
            </a:r>
            <a:endParaRPr lang="en-GB" sz="20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l">
              <a:lnSpc>
                <a:spcPct val="100000"/>
              </a:lnSpc>
              <a:buNone/>
            </a:pPr>
            <a:r>
              <a:rPr lang="en-GB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2018-2022 	Lead Expert, MDI Public Oy</a:t>
            </a:r>
          </a:p>
          <a:p>
            <a:pPr marL="114300" indent="0" algn="l">
              <a:lnSpc>
                <a:spcPct val="100000"/>
              </a:lnSpc>
              <a:buNone/>
            </a:pPr>
            <a:r>
              <a:rPr lang="en-GB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2013-2018	Evaluation Consultant, </a:t>
            </a:r>
            <a:r>
              <a:rPr lang="en-GB" sz="2000" dirty="0" err="1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Avaintaito</a:t>
            </a:r>
            <a:r>
              <a:rPr lang="en-GB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Osuuskunta</a:t>
            </a:r>
            <a:endParaRPr lang="en-GB" sz="20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l">
              <a:lnSpc>
                <a:spcPct val="100000"/>
              </a:lnSpc>
              <a:buNone/>
            </a:pPr>
            <a:r>
              <a:rPr lang="en-GB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2009-2012	Policy Officer, European Commission</a:t>
            </a:r>
          </a:p>
          <a:p>
            <a:pPr marL="114300" indent="0" algn="l">
              <a:lnSpc>
                <a:spcPct val="100000"/>
              </a:lnSpc>
              <a:buNone/>
            </a:pPr>
            <a:r>
              <a:rPr lang="en-GB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2003-2005 	Civil servant, Finnish Ministry of Agriculture</a:t>
            </a:r>
          </a:p>
          <a:p>
            <a:pPr marL="114300" indent="0" algn="l">
              <a:lnSpc>
                <a:spcPct val="100000"/>
              </a:lnSpc>
              <a:buNone/>
            </a:pPr>
            <a:endParaRPr lang="en-GB" sz="2000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l">
              <a:lnSpc>
                <a:spcPct val="100000"/>
              </a:lnSpc>
              <a:buNone/>
            </a:pPr>
            <a:r>
              <a:rPr lang="en-GB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Education:</a:t>
            </a:r>
          </a:p>
          <a:p>
            <a:pPr marL="114300" indent="0" algn="l">
              <a:lnSpc>
                <a:spcPct val="100000"/>
              </a:lnSpc>
              <a:buNone/>
            </a:pPr>
            <a:r>
              <a:rPr lang="en-GB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2008 	MPhil (Political Science), Central European University</a:t>
            </a:r>
          </a:p>
          <a:p>
            <a:pPr marL="114300" indent="0" algn="l">
              <a:lnSpc>
                <a:spcPct val="100000"/>
              </a:lnSpc>
              <a:buNone/>
            </a:pPr>
            <a:r>
              <a:rPr lang="en-GB" sz="20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2003 	MA (Political Economy), University College London</a:t>
            </a:r>
          </a:p>
          <a:p>
            <a:pPr marL="114300" indent="0" algn="l">
              <a:lnSpc>
                <a:spcPct val="100000"/>
              </a:lnSpc>
              <a:buNone/>
            </a:pPr>
            <a:r>
              <a:rPr lang="en-GB" sz="200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2002 	BSc (International Relations), London School of  	 	Economics and Political Science</a:t>
            </a:r>
            <a:endParaRPr lang="en-GB" sz="20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47BFA6-8F02-93D6-F23A-9BDFF356A2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0" t="35783" r="14231" b="60798"/>
          <a:stretch/>
        </p:blipFill>
        <p:spPr bwMode="auto">
          <a:xfrm>
            <a:off x="28829" y="6539948"/>
            <a:ext cx="12160123" cy="324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EB9399-2F21-9D29-08DC-5418E4FA2C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02" r="11110"/>
          <a:stretch/>
        </p:blipFill>
        <p:spPr>
          <a:xfrm>
            <a:off x="737355" y="1774620"/>
            <a:ext cx="2787033" cy="29864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FE915C-41A7-1679-47CA-5950A297E892}"/>
              </a:ext>
            </a:extLst>
          </p:cNvPr>
          <p:cNvSpPr txBox="1"/>
          <p:nvPr/>
        </p:nvSpPr>
        <p:spPr>
          <a:xfrm>
            <a:off x="702726" y="4886549"/>
            <a:ext cx="3823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Expertise: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Regional and rural development evaluation and research (EU, national, regional, local level),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Participatory methods,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Evaluation capacity building</a:t>
            </a:r>
            <a:endParaRPr lang="en-F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9E2D-44BF-9D27-63B8-203DA563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Contribution Analysis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77F71-1FB9-5643-AB07-52076E583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Time-consuming and resource intensive</a:t>
            </a:r>
          </a:p>
          <a:p>
            <a:r>
              <a:rPr lang="en-US" dirty="0"/>
              <a:t>Resources used for CA depend on the complexity of the </a:t>
            </a:r>
            <a:r>
              <a:rPr lang="en-US" dirty="0" err="1"/>
              <a:t>ToC</a:t>
            </a:r>
            <a:endParaRPr lang="en-US" dirty="0"/>
          </a:p>
          <a:p>
            <a:r>
              <a:rPr lang="en-US" dirty="0"/>
              <a:t>Requires significant input from the client in the beginning</a:t>
            </a:r>
          </a:p>
          <a:p>
            <a:r>
              <a:rPr lang="en-US" dirty="0"/>
              <a:t>Requires shared understanding (+manuals) within the team</a:t>
            </a:r>
          </a:p>
          <a:p>
            <a:pPr lvl="1"/>
            <a:r>
              <a:rPr lang="en-US" dirty="0"/>
              <a:t>Sufficient evidence for accepting / refuting hypotheses</a:t>
            </a:r>
          </a:p>
          <a:p>
            <a:pPr lvl="1"/>
            <a:r>
              <a:rPr lang="en-US" dirty="0"/>
              <a:t>Documentation of research and synthesis of evidence</a:t>
            </a:r>
          </a:p>
          <a:p>
            <a:r>
              <a:rPr lang="en-US" dirty="0"/>
              <a:t>Rigorous application required for credibility</a:t>
            </a:r>
          </a:p>
          <a:p>
            <a:pPr lvl="1"/>
            <a:r>
              <a:rPr lang="en-US" dirty="0" err="1"/>
              <a:t>Operationalisation</a:t>
            </a:r>
            <a:r>
              <a:rPr lang="en-US" dirty="0"/>
              <a:t> of evaluation has to include </a:t>
            </a:r>
            <a:r>
              <a:rPr lang="en-US" dirty="0" err="1"/>
              <a:t>ToC</a:t>
            </a:r>
            <a:r>
              <a:rPr lang="en-US" dirty="0"/>
              <a:t> and risks</a:t>
            </a:r>
          </a:p>
          <a:p>
            <a:pPr lvl="1"/>
            <a:r>
              <a:rPr lang="en-US" dirty="0"/>
              <a:t>Iterations</a:t>
            </a:r>
          </a:p>
          <a:p>
            <a:r>
              <a:rPr lang="en-US" dirty="0"/>
              <a:t>Danger of over-estimating contribution of interventions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8006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014CF-17FB-7B49-6C34-4870EAA5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Specificities of Contribution Analysis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3685A-5BEE-2AD0-F4AF-4A9C229BB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aim is not to prove the effects of interventions, but to </a:t>
            </a:r>
            <a:r>
              <a:rPr lang="en-US" b="1" dirty="0"/>
              <a:t>reduce uncertainty about their contribution to any changes</a:t>
            </a:r>
            <a:r>
              <a:rPr lang="en-US" dirty="0"/>
              <a:t> that have occurred. </a:t>
            </a:r>
          </a:p>
          <a:p>
            <a:r>
              <a:rPr lang="en-US" dirty="0"/>
              <a:t>Contribution Analysis </a:t>
            </a:r>
            <a:r>
              <a:rPr lang="en-US" b="1" dirty="0"/>
              <a:t>starts from the change to look for contributions</a:t>
            </a:r>
            <a:r>
              <a:rPr lang="en-US" dirty="0"/>
              <a:t>, rather than from the intervention being evaluated. </a:t>
            </a:r>
          </a:p>
          <a:p>
            <a:r>
              <a:rPr lang="en-US" dirty="0"/>
              <a:t>Based on the idea that interventions do not intrinsically ‘work’; their success or failure always depends on a diversity of drivers and contexts, which the evaluation needs to document. </a:t>
            </a:r>
          </a:p>
          <a:p>
            <a:r>
              <a:rPr lang="en-US" dirty="0" err="1"/>
              <a:t>Organised</a:t>
            </a:r>
            <a:r>
              <a:rPr lang="en-US" dirty="0"/>
              <a:t> around a process of </a:t>
            </a:r>
          </a:p>
          <a:p>
            <a:pPr marL="1085850" lvl="1" indent="-514350">
              <a:buFont typeface="+mj-lt"/>
              <a:buAutoNum type="arabicParenR"/>
            </a:pPr>
            <a:r>
              <a:rPr lang="en-US" dirty="0"/>
              <a:t>developing a set of hypotheses about the effects of an intervention being 	evaluated (how these effects are achieved, in which cases, why...) - known as the 	'theory of change’; 	</a:t>
            </a:r>
          </a:p>
          <a:p>
            <a:pPr marL="1085850" lvl="1" indent="-514350">
              <a:buFont typeface="+mj-lt"/>
              <a:buAutoNum type="arabicParenR"/>
            </a:pPr>
            <a:r>
              <a:rPr lang="en-US" dirty="0"/>
              <a:t>testing these hypotheses through the collection and analysis of empirical information qualitative or mixed); and </a:t>
            </a:r>
          </a:p>
          <a:p>
            <a:pPr marL="1085850" lvl="1" indent="-514350">
              <a:buFont typeface="+mj-lt"/>
              <a:buAutoNum type="arabicParenR"/>
            </a:pPr>
            <a:r>
              <a:rPr lang="en-US" dirty="0"/>
              <a:t>updating the original theory by indicating which hypotheses are verified.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0D03-1B9B-584D-4239-1515F2D47656}"/>
              </a:ext>
            </a:extLst>
          </p:cNvPr>
          <p:cNvSpPr txBox="1"/>
          <p:nvPr/>
        </p:nvSpPr>
        <p:spPr>
          <a:xfrm>
            <a:off x="1100666" y="6158011"/>
            <a:ext cx="76411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fi-FI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Delahais, T. Contribution analysis, </a:t>
            </a:r>
            <a:r>
              <a:rPr lang="nl-NL" i="1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LIEPP Methods Brief </a:t>
            </a:r>
            <a:r>
              <a:rPr lang="nl-NL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n°44, 2023-07 </a:t>
            </a:r>
            <a:endParaRPr lang="fi-FI" sz="14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33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52FB-2954-E25F-DB81-CC1435D8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steps of Contribution Analysis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0FF05-C83F-4883-3F3D-80E60410D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86651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FDC14-4214-2BB3-C190-7D7F2E4E6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112" y="1690688"/>
            <a:ext cx="7526287" cy="4320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Six Steps of Contribution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34" y="1690688"/>
            <a:ext cx="74041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sz="2400" dirty="0"/>
              <a:t>1. Set out the </a:t>
            </a:r>
            <a:r>
              <a:rPr lang="en-US" sz="2400" dirty="0"/>
              <a:t>attribution problem</a:t>
            </a:r>
            <a:endParaRPr sz="2400" dirty="0"/>
          </a:p>
          <a:p>
            <a:pPr marL="114300" indent="0">
              <a:buNone/>
            </a:pPr>
            <a:r>
              <a:rPr sz="2400" dirty="0"/>
              <a:t>2. Develop the theory of change</a:t>
            </a:r>
          </a:p>
          <a:p>
            <a:pPr marL="114300" indent="0">
              <a:buNone/>
            </a:pPr>
            <a:r>
              <a:rPr sz="2400" dirty="0"/>
              <a:t>3. Gather existing evidence</a:t>
            </a:r>
          </a:p>
          <a:p>
            <a:pPr marL="114300" indent="0">
              <a:buNone/>
            </a:pPr>
            <a:r>
              <a:rPr sz="2400" dirty="0"/>
              <a:t>4. Assemble the contribution story</a:t>
            </a:r>
          </a:p>
          <a:p>
            <a:pPr marL="114300" indent="0">
              <a:buNone/>
            </a:pPr>
            <a:r>
              <a:rPr sz="2400" dirty="0"/>
              <a:t>5. Seek out additional evidence</a:t>
            </a:r>
          </a:p>
          <a:p>
            <a:pPr marL="114300" indent="0">
              <a:buNone/>
            </a:pPr>
            <a:r>
              <a:rPr sz="2400" dirty="0"/>
              <a:t>6. Revise and strengthen </a:t>
            </a:r>
            <a:r>
              <a:rPr lang="en-US" sz="2400" dirty="0"/>
              <a:t>                                                                                                              </a:t>
            </a:r>
            <a:r>
              <a:rPr sz="2400" dirty="0"/>
              <a:t>the contribution story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F4A4B-8243-988E-6BBA-42A674F8BFD7}"/>
              </a:ext>
            </a:extLst>
          </p:cNvPr>
          <p:cNvSpPr txBox="1"/>
          <p:nvPr/>
        </p:nvSpPr>
        <p:spPr>
          <a:xfrm>
            <a:off x="4782206" y="601133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err="1">
                <a:solidFill>
                  <a:srgbClr val="000000"/>
                </a:solidFill>
                <a:latin typeface="MMXWEJ+LMRoman10-Regular"/>
              </a:rPr>
              <a:t>Delahais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MMXWEJ+LMRoman10-Regular"/>
              </a:rPr>
              <a:t>, T. Contribution Analysis. LIEPP Methods Brief n°44, 2023,</a:t>
            </a:r>
            <a:endParaRPr lang="en-F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Step 1 – Define </a:t>
            </a:r>
            <a:r>
              <a:rPr lang="en-US" dirty="0"/>
              <a:t>the attribution problem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i="1" dirty="0"/>
              <a:t>What is the intervention</a:t>
            </a:r>
            <a:r>
              <a:rPr lang="en-US" i="1" dirty="0"/>
              <a:t> to be examined</a:t>
            </a:r>
            <a:r>
              <a:rPr i="1" dirty="0"/>
              <a:t>?</a:t>
            </a:r>
          </a:p>
          <a:p>
            <a:r>
              <a:rPr i="1" dirty="0"/>
              <a:t>What outcomes are</a:t>
            </a:r>
            <a:r>
              <a:rPr lang="en-US" i="1" dirty="0"/>
              <a:t> to be examined</a:t>
            </a:r>
            <a:r>
              <a:rPr i="1" dirty="0"/>
              <a:t>?</a:t>
            </a:r>
          </a:p>
          <a:p>
            <a:r>
              <a:rPr i="1" dirty="0"/>
              <a:t>What is the plausible</a:t>
            </a:r>
            <a:r>
              <a:rPr lang="en-US" i="1" dirty="0"/>
              <a:t> attribution</a:t>
            </a:r>
            <a:r>
              <a:rPr i="1" dirty="0"/>
              <a:t>?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Concentrate on a few cause-and-effect questions </a:t>
            </a:r>
          </a:p>
          <a:p>
            <a:r>
              <a:rPr lang="en-US" dirty="0"/>
              <a:t>Specify these questions as precisely as possible in terms of </a:t>
            </a:r>
          </a:p>
          <a:p>
            <a:pPr lvl="1"/>
            <a:r>
              <a:rPr lang="en-US" dirty="0"/>
              <a:t>scope (evaluated activities), and </a:t>
            </a:r>
          </a:p>
          <a:p>
            <a:pPr lvl="1"/>
            <a:r>
              <a:rPr lang="en-US" dirty="0"/>
              <a:t>impact(s) to be assessed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1E11F-8A79-46BA-0476-CA0AF5ABFFAF}"/>
              </a:ext>
            </a:extLst>
          </p:cNvPr>
          <p:cNvSpPr txBox="1"/>
          <p:nvPr/>
        </p:nvSpPr>
        <p:spPr>
          <a:xfrm>
            <a:off x="249768" y="6158011"/>
            <a:ext cx="1000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Delahais, T and Toulemonde, J. Applying contribution analysis: Lessons from five years of practice. </a:t>
            </a:r>
            <a:r>
              <a:rPr lang="en-US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(2012) 18: 281</a:t>
            </a:r>
            <a:endParaRPr lang="fi-FI" sz="14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2 – Theory of Change (ToC)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Build a Theory of Change</a:t>
            </a:r>
          </a:p>
          <a:p>
            <a:pPr lvl="1"/>
            <a:r>
              <a:rPr lang="en-US" dirty="0"/>
              <a:t>From </a:t>
            </a:r>
            <a:r>
              <a:rPr lang="en-US" dirty="0" err="1"/>
              <a:t>programme</a:t>
            </a:r>
            <a:r>
              <a:rPr lang="en-US" dirty="0"/>
              <a:t> documents: </a:t>
            </a:r>
            <a:r>
              <a:rPr lang="en-US" b="1" dirty="0"/>
              <a:t>i</a:t>
            </a:r>
            <a:r>
              <a:rPr b="1" dirty="0"/>
              <a:t>nputs, activities, outputs, outcomes</a:t>
            </a:r>
            <a:r>
              <a:rPr lang="en-US" b="1" dirty="0"/>
              <a:t> </a:t>
            </a:r>
            <a:endParaRPr b="1" dirty="0"/>
          </a:p>
          <a:p>
            <a:pPr lvl="1"/>
            <a:r>
              <a:rPr lang="en-US" dirty="0"/>
              <a:t>Documents, interviews: </a:t>
            </a:r>
            <a:r>
              <a:rPr lang="en-US" b="1" dirty="0"/>
              <a:t>a</a:t>
            </a:r>
            <a:r>
              <a:rPr b="1" dirty="0"/>
              <a:t>ssumptions and risks</a:t>
            </a:r>
            <a:endParaRPr lang="en-US" b="1" dirty="0"/>
          </a:p>
          <a:p>
            <a:r>
              <a:rPr lang="en-US" b="1" dirty="0"/>
              <a:t>Assumptions</a:t>
            </a:r>
            <a:r>
              <a:rPr lang="en-US" dirty="0"/>
              <a:t>: things that are necessary for the next step to happen</a:t>
            </a:r>
          </a:p>
          <a:p>
            <a:r>
              <a:rPr lang="en-US" b="1" dirty="0"/>
              <a:t>Risks</a:t>
            </a:r>
            <a:r>
              <a:rPr lang="en-US" dirty="0"/>
              <a:t>: things that prevent the assumptions from realizing</a:t>
            </a:r>
          </a:p>
          <a:p>
            <a:pPr lvl="1"/>
            <a:r>
              <a:rPr lang="en-US" dirty="0"/>
              <a:t>NB: risks should not be the flipside of assumptions!</a:t>
            </a:r>
          </a:p>
          <a:p>
            <a:r>
              <a:rPr lang="en-US" dirty="0"/>
              <a:t>Sufficient time and resources need to be invested into documentary review and exploratory stakeholder interviews</a:t>
            </a:r>
          </a:p>
          <a:p>
            <a:r>
              <a:rPr lang="en-US" dirty="0"/>
              <a:t>Watch out for </a:t>
            </a:r>
            <a:r>
              <a:rPr lang="en-US" b="1" dirty="0"/>
              <a:t>narrow logic </a:t>
            </a:r>
            <a:r>
              <a:rPr lang="en-US" dirty="0"/>
              <a:t>that can shape and bound the evaluation: there is a need for a systematic search for potential alternative explanations before gathering evidence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C4D34-CA61-567C-69DE-3B1156B14356}"/>
              </a:ext>
            </a:extLst>
          </p:cNvPr>
          <p:cNvSpPr txBox="1"/>
          <p:nvPr/>
        </p:nvSpPr>
        <p:spPr>
          <a:xfrm>
            <a:off x="249768" y="6158011"/>
            <a:ext cx="1000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Delahais, T and Toulemonde, J. Applying contribution analysis: Lessons from five years of practice. </a:t>
            </a:r>
            <a:r>
              <a:rPr lang="en-US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(2012) 18: 281</a:t>
            </a:r>
            <a:endParaRPr lang="fi-FI" sz="14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3 – Gather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Operationalise</a:t>
            </a:r>
            <a:r>
              <a:rPr lang="en-US" dirty="0"/>
              <a:t> data and information collection in such a way that the </a:t>
            </a:r>
            <a:r>
              <a:rPr lang="en-US" dirty="0" err="1"/>
              <a:t>ToC</a:t>
            </a:r>
            <a:r>
              <a:rPr lang="en-US" dirty="0"/>
              <a:t>, risks, assumptions and hypotheses are included</a:t>
            </a:r>
          </a:p>
          <a:p>
            <a:r>
              <a:rPr lang="en-US" dirty="0"/>
              <a:t>Build up a data-collection work plan and apply a range of tools that enable the answering of each evaluation question on the basis of several distinct information sources</a:t>
            </a:r>
          </a:p>
          <a:p>
            <a:r>
              <a:rPr lang="en-US" dirty="0"/>
              <a:t>Apply the triangulation principle to each step of reasoning and not just to each evaluation question </a:t>
            </a:r>
          </a:p>
          <a:p>
            <a:r>
              <a:rPr lang="en-US" dirty="0"/>
              <a:t>Data and information collection:</a:t>
            </a:r>
          </a:p>
          <a:p>
            <a:pPr lvl="1"/>
            <a:r>
              <a:rPr dirty="0"/>
              <a:t>Existing reports, evaluations, monitoring data</a:t>
            </a:r>
            <a:r>
              <a:rPr lang="en-US" dirty="0"/>
              <a:t>, project / </a:t>
            </a:r>
            <a:r>
              <a:rPr lang="en-US" dirty="0" err="1"/>
              <a:t>programme</a:t>
            </a:r>
            <a:r>
              <a:rPr lang="en-US" dirty="0"/>
              <a:t> documentation</a:t>
            </a:r>
          </a:p>
          <a:p>
            <a:pPr lvl="1"/>
            <a:r>
              <a:rPr lang="en-US" dirty="0"/>
              <a:t>Interviews, surveys, s</a:t>
            </a:r>
            <a:r>
              <a:rPr dirty="0"/>
              <a:t>takeholder input</a:t>
            </a:r>
            <a:endParaRPr lang="en-US" dirty="0"/>
          </a:p>
          <a:p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21448-30D2-3029-9B3C-B478ADB6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Evidence Analysis Database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61F78-2676-46C6-CA61-BBB884417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FF5AB-7726-4C62-AB0A-49BCC0915F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40"/>
          <a:stretch>
            <a:fillRect/>
          </a:stretch>
        </p:blipFill>
        <p:spPr>
          <a:xfrm>
            <a:off x="923304" y="1825625"/>
            <a:ext cx="8897592" cy="4168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B45D5F-D61C-3F88-DC9A-D09FDD79D81F}"/>
              </a:ext>
            </a:extLst>
          </p:cNvPr>
          <p:cNvSpPr txBox="1"/>
          <p:nvPr/>
        </p:nvSpPr>
        <p:spPr>
          <a:xfrm>
            <a:off x="249768" y="6158011"/>
            <a:ext cx="1000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Delahais, T and Toulemonde, J. Applying contribution analysis: Lessons from five years of practice. </a:t>
            </a:r>
            <a:r>
              <a:rPr lang="en-US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(2012) 18: 281</a:t>
            </a:r>
            <a:endParaRPr lang="fi-FI" sz="14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24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4 – Assemble Contribution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Contribution claim is a n</a:t>
            </a:r>
            <a:r>
              <a:rPr dirty="0"/>
              <a:t>arrative </a:t>
            </a:r>
            <a:r>
              <a:rPr lang="en-US" dirty="0"/>
              <a:t>that links </a:t>
            </a:r>
            <a:r>
              <a:rPr dirty="0"/>
              <a:t>intervention to outcomes</a:t>
            </a:r>
            <a:endParaRPr lang="en-US" dirty="0"/>
          </a:p>
          <a:p>
            <a:pPr lvl="1"/>
            <a:r>
              <a:rPr lang="en-US" dirty="0"/>
              <a:t>Composed of a series of change statements and causal claims</a:t>
            </a:r>
          </a:p>
          <a:p>
            <a:pPr lvl="1"/>
            <a:r>
              <a:rPr lang="en-US" dirty="0"/>
              <a:t>Describes the main causal mechanisms</a:t>
            </a:r>
          </a:p>
          <a:p>
            <a:pPr lvl="1"/>
            <a:r>
              <a:rPr lang="en-US" dirty="0"/>
              <a:t>Assessment of collected data and information at the level of each causal link of the logic model</a:t>
            </a:r>
          </a:p>
          <a:p>
            <a:pPr lvl="1"/>
            <a:r>
              <a:rPr lang="en-US" dirty="0"/>
              <a:t>Ordered along the boxes and arrows of the logic model</a:t>
            </a:r>
          </a:p>
          <a:p>
            <a:pPr lvl="1"/>
            <a:r>
              <a:rPr lang="en-US" dirty="0"/>
              <a:t>Robustness depends on the supporting evidence</a:t>
            </a:r>
          </a:p>
          <a:p>
            <a:r>
              <a:rPr lang="en-US" dirty="0"/>
              <a:t>The claim is said to confirm the logic model if the intended change occurred and if the intended contribution is highly ranked in comparison with other contributing factors</a:t>
            </a:r>
          </a:p>
          <a:p>
            <a:r>
              <a:rPr lang="en-US" dirty="0"/>
              <a:t>Contribution claim asserts that an intended change</a:t>
            </a:r>
          </a:p>
          <a:p>
            <a:pPr lvl="1"/>
            <a:r>
              <a:rPr lang="en-US" dirty="0"/>
              <a:t>did or did not occur</a:t>
            </a:r>
          </a:p>
          <a:p>
            <a:pPr lvl="1"/>
            <a:r>
              <a:rPr lang="en-US" dirty="0"/>
              <a:t>due or not due to the intended contribution</a:t>
            </a:r>
          </a:p>
          <a:p>
            <a:pPr lvl="1"/>
            <a:r>
              <a:rPr lang="en-US" dirty="0"/>
              <a:t>in conjunction with a few selected contextual factors</a:t>
            </a:r>
          </a:p>
          <a:p>
            <a:pPr lvl="1"/>
            <a:r>
              <a:rPr lang="en-US" dirty="0"/>
              <a:t>all considered mechanisms being explained and ranked by order of influence, and </a:t>
            </a:r>
          </a:p>
          <a:p>
            <a:pPr lvl="1"/>
            <a:r>
              <a:rPr lang="en-US" dirty="0"/>
              <a:t>other non-selected mechanisms being acknowledged.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4BE82A-4391-1BEC-177F-2A23747B569A}"/>
              </a:ext>
            </a:extLst>
          </p:cNvPr>
          <p:cNvSpPr txBox="1"/>
          <p:nvPr/>
        </p:nvSpPr>
        <p:spPr>
          <a:xfrm>
            <a:off x="249768" y="6158011"/>
            <a:ext cx="1000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Delahais, T and Toulemonde, J. Applying contribution analysis: Lessons from five years of practice. </a:t>
            </a:r>
            <a:r>
              <a:rPr lang="en-US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(2012) 18: 281</a:t>
            </a:r>
            <a:endParaRPr lang="fi-FI" sz="14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2594F9-F3B1-05E5-04F4-064CEFE3A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32" y="235022"/>
            <a:ext cx="6972904" cy="5969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8EE1D5-663E-41DD-17E6-43642111D534}"/>
              </a:ext>
            </a:extLst>
          </p:cNvPr>
          <p:cNvSpPr txBox="1"/>
          <p:nvPr/>
        </p:nvSpPr>
        <p:spPr>
          <a:xfrm>
            <a:off x="249768" y="6158011"/>
            <a:ext cx="1000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Delahais, T and Toulemonde, J. Applying contribution analysis: Lessons from five years of practice. </a:t>
            </a:r>
            <a:r>
              <a:rPr lang="en-US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(2012) 18: 281</a:t>
            </a:r>
            <a:endParaRPr lang="fi-FI" sz="14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0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2862D-4922-B8ED-D01C-D6C79362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chain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1EEA7-36BD-ED68-7B31-B33024B08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38878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5 – Strengthen the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Review of the contribution story</a:t>
            </a:r>
          </a:p>
          <a:p>
            <a:pPr lvl="1"/>
            <a:r>
              <a:rPr lang="en-US" dirty="0"/>
              <a:t>Quality assessment</a:t>
            </a:r>
          </a:p>
          <a:p>
            <a:pPr lvl="1"/>
            <a:r>
              <a:rPr lang="en-US" dirty="0"/>
              <a:t>Comments from an external reader</a:t>
            </a:r>
          </a:p>
          <a:p>
            <a:pPr lvl="1"/>
            <a:r>
              <a:rPr lang="en-US" dirty="0"/>
              <a:t>Discussion with the client / stakeholders</a:t>
            </a:r>
          </a:p>
          <a:p>
            <a:r>
              <a:rPr lang="en-US" dirty="0"/>
              <a:t>If there are issues where the contribution cannot be assesses, new evidence is needed to fill the gaps</a:t>
            </a:r>
          </a:p>
          <a:p>
            <a:r>
              <a:rPr lang="en-US" dirty="0"/>
              <a:t>Are there other explanations for the causal chain?</a:t>
            </a:r>
          </a:p>
          <a:p>
            <a:r>
              <a:rPr lang="en-US" dirty="0"/>
              <a:t>Test the contribution claims with the following questions:</a:t>
            </a:r>
          </a:p>
          <a:p>
            <a:pPr lvl="1"/>
            <a:r>
              <a:rPr lang="en-US" dirty="0"/>
              <a:t>What is the evidence that the intervention contributed to these changes?</a:t>
            </a:r>
          </a:p>
          <a:p>
            <a:pPr lvl="1"/>
            <a:r>
              <a:rPr lang="en-US" dirty="0"/>
              <a:t>What is the evidence that these changes are better explained by other drivers or by a combination of both the intervention and other drivers?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Step 6 – Revise and Validate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Reassess </a:t>
            </a:r>
            <a:r>
              <a:rPr lang="en-US" dirty="0"/>
              <a:t>the </a:t>
            </a:r>
            <a:r>
              <a:rPr dirty="0"/>
              <a:t>contribution story</a:t>
            </a:r>
            <a:endParaRPr lang="en-US" dirty="0"/>
          </a:p>
          <a:p>
            <a:pPr lvl="1"/>
            <a:r>
              <a:rPr lang="en-US" dirty="0"/>
              <a:t>Assess the strength of evidence</a:t>
            </a:r>
          </a:p>
          <a:p>
            <a:pPr lvl="1"/>
            <a:r>
              <a:rPr lang="en-US" dirty="0"/>
              <a:t>Consider and the existence of alternative explanations</a:t>
            </a:r>
          </a:p>
          <a:p>
            <a:pPr lvl="1"/>
            <a:r>
              <a:rPr lang="en-US" dirty="0"/>
              <a:t>Update the contribution story</a:t>
            </a:r>
          </a:p>
          <a:p>
            <a:pPr lvl="1"/>
            <a:endParaRPr lang="en-US" dirty="0"/>
          </a:p>
          <a:p>
            <a:r>
              <a:rPr lang="en-US" dirty="0"/>
              <a:t>This step can be repeated multiple times!</a:t>
            </a:r>
          </a:p>
          <a:p>
            <a:endParaRPr dirty="0"/>
          </a:p>
          <a:p>
            <a:r>
              <a:rPr dirty="0"/>
              <a:t>Share and validate with stakeholders</a:t>
            </a:r>
            <a:endParaRPr lang="en-US" dirty="0"/>
          </a:p>
          <a:p>
            <a:pPr lvl="1"/>
            <a:r>
              <a:rPr lang="en-US" dirty="0"/>
              <a:t>E.g. 2-3 hour workshop (presentation &amp; interactive discussions)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83154-63D6-4E3D-855D-7F6658865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132" y="555671"/>
            <a:ext cx="6781800" cy="540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0AFFA8-C1D6-1F50-18A6-B2F62FC95C8C}"/>
              </a:ext>
            </a:extLst>
          </p:cNvPr>
          <p:cNvSpPr txBox="1"/>
          <p:nvPr/>
        </p:nvSpPr>
        <p:spPr>
          <a:xfrm>
            <a:off x="186266" y="1062567"/>
            <a:ext cx="4099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In practice….</a:t>
            </a:r>
          </a:p>
          <a:p>
            <a:endParaRPr lang="en-US" sz="4400" dirty="0"/>
          </a:p>
          <a:p>
            <a:r>
              <a:rPr lang="en-US" sz="2000" dirty="0"/>
              <a:t>Be prepared for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several iterations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non-linear project plan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additional data collection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regular stakeholder engagement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being critical to your own work and strength of the evidence</a:t>
            </a:r>
          </a:p>
          <a:p>
            <a:endParaRPr lang="en-US" sz="2000" dirty="0"/>
          </a:p>
          <a:p>
            <a:endParaRPr lang="en-FI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65C2F-46F6-19D0-F22E-0D98A246635F}"/>
              </a:ext>
            </a:extLst>
          </p:cNvPr>
          <p:cNvSpPr txBox="1"/>
          <p:nvPr/>
        </p:nvSpPr>
        <p:spPr>
          <a:xfrm>
            <a:off x="745068" y="6148440"/>
            <a:ext cx="10894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Laura Hopkins, Itad Ltd (2021). </a:t>
            </a:r>
            <a:r>
              <a:rPr lang="en-US" sz="14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Tools and tips for implementing contribution analysis: A quick guide for practitioners</a:t>
            </a:r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1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5B1B-786C-1E59-0A34-82463500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8FCCF-35E9-04AD-E38A-BA7FB155E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 Post Evaluation of the Interreg Central Baltic 2014-2020 </a:t>
            </a:r>
            <a:r>
              <a:rPr lang="en-US" dirty="0" err="1"/>
              <a:t>Programme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4047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AFA203-8F20-0297-AC90-14DFE525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Example</a:t>
            </a:r>
            <a:r>
              <a:rPr lang="fi-FI" dirty="0"/>
              <a:t>: </a:t>
            </a:r>
            <a:r>
              <a:rPr lang="fi-FI" dirty="0" err="1"/>
              <a:t>Contribution</a:t>
            </a:r>
            <a:r>
              <a:rPr lang="fi-FI" dirty="0"/>
              <a:t> </a:t>
            </a:r>
            <a:r>
              <a:rPr lang="fi-FI" dirty="0" err="1"/>
              <a:t>analysis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18CA80E-D77D-4869-0E59-76107AA3CC64}"/>
              </a:ext>
            </a:extLst>
          </p:cNvPr>
          <p:cNvSpPr txBox="1"/>
          <p:nvPr/>
        </p:nvSpPr>
        <p:spPr>
          <a:xfrm>
            <a:off x="8846789" y="5642324"/>
            <a:ext cx="30329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fi-FI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 Post Evaluation of the Interreg Central Baltic Programme 2014-2020 (2023)</a:t>
            </a:r>
            <a:endParaRPr lang="fi-FI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D52E6-487C-6539-27CF-FA12DD579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7" y="1690825"/>
            <a:ext cx="7552269" cy="4690163"/>
          </a:xfrm>
          <a:prstGeom prst="rect">
            <a:avLst/>
          </a:prstGeom>
        </p:spPr>
      </p:pic>
      <p:sp>
        <p:nvSpPr>
          <p:cNvPr id="11" name="Tekstiruutu 5">
            <a:extLst>
              <a:ext uri="{FF2B5EF4-FFF2-40B4-BE49-F238E27FC236}">
                <a16:creationId xmlns:a16="http://schemas.microsoft.com/office/drawing/2014/main" id="{79ADEE11-E418-07F1-3F9B-87DF235A772B}"/>
              </a:ext>
            </a:extLst>
          </p:cNvPr>
          <p:cNvSpPr txBox="1"/>
          <p:nvPr/>
        </p:nvSpPr>
        <p:spPr>
          <a:xfrm>
            <a:off x="8846789" y="1224280"/>
            <a:ext cx="303297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</a:t>
            </a:r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supporting evidence was identified confirming a change or assumption fully realised</a:t>
            </a:r>
          </a:p>
          <a:p>
            <a:endParaRPr lang="fi-FI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YELLOW</a:t>
            </a:r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both supporting and refuting evidence was identified for expected change or an assumption being relised</a:t>
            </a:r>
          </a:p>
          <a:p>
            <a:endParaRPr lang="fi-FI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</a:t>
            </a:r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supporting evidence was identified disproving the expected change or an assumption was not realised</a:t>
            </a:r>
          </a:p>
          <a:p>
            <a:endParaRPr lang="fi-FI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16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GRAY</a:t>
            </a:r>
            <a:r>
              <a:rPr lang="fi-FI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no or very little evidenc</a:t>
            </a:r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was identified</a:t>
            </a:r>
            <a:endParaRPr lang="fi-FI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74C81-6E3E-08F6-8ADF-C54440A9CA8D}"/>
              </a:ext>
            </a:extLst>
          </p:cNvPr>
          <p:cNvSpPr txBox="1"/>
          <p:nvPr/>
        </p:nvSpPr>
        <p:spPr>
          <a:xfrm>
            <a:off x="876296" y="1340314"/>
            <a:ext cx="74445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I" b="1" dirty="0"/>
              <a:t>S</a:t>
            </a:r>
            <a:r>
              <a:rPr lang="en-US" b="1" dirty="0" err="1"/>
              <a:t>pecific</a:t>
            </a:r>
            <a:r>
              <a:rPr lang="en-US" b="1" dirty="0"/>
              <a:t> </a:t>
            </a:r>
            <a:r>
              <a:rPr lang="en-FI" b="1" dirty="0"/>
              <a:t>O</a:t>
            </a:r>
            <a:r>
              <a:rPr lang="en-US" b="1" dirty="0" err="1"/>
              <a:t>bjective</a:t>
            </a:r>
            <a:r>
              <a:rPr lang="en-FI" b="1" dirty="0"/>
              <a:t> 2.3 Better urban planning in the Central Baltic region</a:t>
            </a:r>
          </a:p>
        </p:txBody>
      </p:sp>
    </p:spTree>
    <p:extLst>
      <p:ext uri="{BB962C8B-B14F-4D97-AF65-F5344CB8AC3E}">
        <p14:creationId xmlns:p14="http://schemas.microsoft.com/office/powerpoint/2010/main" val="2884367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C134-5A31-6783-9D1E-736111EF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Excercise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DF0EC-5F23-9D67-74B2-8A5445B26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on the basis of the </a:t>
            </a:r>
            <a:r>
              <a:rPr lang="en-US" b="1" dirty="0"/>
              <a:t>Theory of Change </a:t>
            </a:r>
            <a:r>
              <a:rPr lang="en-US" dirty="0"/>
              <a:t>developed in the previous exercise</a:t>
            </a:r>
          </a:p>
          <a:p>
            <a:pPr marL="114300" indent="0">
              <a:buNone/>
            </a:pPr>
            <a:r>
              <a:rPr lang="en-US" b="1" dirty="0"/>
              <a:t>TASKS</a:t>
            </a:r>
          </a:p>
          <a:p>
            <a:r>
              <a:rPr lang="en-US" dirty="0"/>
              <a:t>Define the </a:t>
            </a:r>
            <a:r>
              <a:rPr lang="en-US" b="1" dirty="0"/>
              <a:t>attribution problem </a:t>
            </a:r>
            <a:r>
              <a:rPr lang="en-US" dirty="0"/>
              <a:t>to be examined</a:t>
            </a:r>
          </a:p>
          <a:p>
            <a:r>
              <a:rPr lang="en-US" b="1" dirty="0" err="1"/>
              <a:t>Visualise</a:t>
            </a:r>
            <a:r>
              <a:rPr lang="en-US" dirty="0"/>
              <a:t> the Theory of Change in boxes</a:t>
            </a:r>
          </a:p>
          <a:p>
            <a:r>
              <a:rPr lang="en-US" dirty="0"/>
              <a:t>Develop </a:t>
            </a:r>
            <a:r>
              <a:rPr lang="en-US" b="1" dirty="0"/>
              <a:t>assumptions and risks</a:t>
            </a:r>
          </a:p>
          <a:p>
            <a:r>
              <a:rPr lang="en-US" dirty="0"/>
              <a:t>Develop a </a:t>
            </a:r>
            <a:r>
              <a:rPr lang="en-US" b="1" dirty="0"/>
              <a:t>draft causal claims</a:t>
            </a:r>
          </a:p>
          <a:p>
            <a:r>
              <a:rPr lang="en-US" b="1" dirty="0"/>
              <a:t>Plan data and information collection</a:t>
            </a:r>
          </a:p>
          <a:p>
            <a:pPr lvl="1"/>
            <a:endParaRPr lang="en-US" b="1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3516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BC1753-38C6-6D43-54FC-5CA2F459088D}"/>
              </a:ext>
            </a:extLst>
          </p:cNvPr>
          <p:cNvSpPr/>
          <p:nvPr/>
        </p:nvSpPr>
        <p:spPr>
          <a:xfrm>
            <a:off x="971550" y="889000"/>
            <a:ext cx="3562350" cy="109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Final outcomes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FI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CEA483-F85A-7027-B920-603157D0D4CE}"/>
              </a:ext>
            </a:extLst>
          </p:cNvPr>
          <p:cNvSpPr/>
          <p:nvPr/>
        </p:nvSpPr>
        <p:spPr>
          <a:xfrm>
            <a:off x="971550" y="2260600"/>
            <a:ext cx="3562350" cy="109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Intermediate outcomes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FI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4A6461-487D-AE91-D582-8821D3013218}"/>
              </a:ext>
            </a:extLst>
          </p:cNvPr>
          <p:cNvSpPr/>
          <p:nvPr/>
        </p:nvSpPr>
        <p:spPr>
          <a:xfrm>
            <a:off x="971550" y="3632200"/>
            <a:ext cx="3562350" cy="109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Immediate outcomes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FI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37B3C3-C2E1-7ED7-B199-80286C0A3978}"/>
              </a:ext>
            </a:extLst>
          </p:cNvPr>
          <p:cNvSpPr/>
          <p:nvPr/>
        </p:nvSpPr>
        <p:spPr>
          <a:xfrm>
            <a:off x="971550" y="5003800"/>
            <a:ext cx="3562350" cy="109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Outputs</a:t>
            </a:r>
          </a:p>
          <a:p>
            <a:pPr algn="ctr"/>
            <a:endParaRPr lang="en-FI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80E80-3497-FF66-C891-0AEF882226F3}"/>
              </a:ext>
            </a:extLst>
          </p:cNvPr>
          <p:cNvSpPr/>
          <p:nvPr/>
        </p:nvSpPr>
        <p:spPr>
          <a:xfrm>
            <a:off x="5876927" y="2806700"/>
            <a:ext cx="3562350" cy="109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Assumptions and risks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FI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1A6B1E-113D-E5DF-4B0F-711D2226934B}"/>
              </a:ext>
            </a:extLst>
          </p:cNvPr>
          <p:cNvSpPr/>
          <p:nvPr/>
        </p:nvSpPr>
        <p:spPr>
          <a:xfrm>
            <a:off x="5876927" y="4394200"/>
            <a:ext cx="3562350" cy="109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Assumptions and risks</a:t>
            </a:r>
          </a:p>
          <a:p>
            <a:pPr algn="ctr"/>
            <a:endParaRPr lang="en-FI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9E6CF0-BE10-0DC9-E3AA-A166989CEE0D}"/>
              </a:ext>
            </a:extLst>
          </p:cNvPr>
          <p:cNvSpPr/>
          <p:nvPr/>
        </p:nvSpPr>
        <p:spPr>
          <a:xfrm>
            <a:off x="5876927" y="1371600"/>
            <a:ext cx="3562350" cy="109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Assumptions and risks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FI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5323DB-4B2A-D85A-27DB-3900C1725D2E}"/>
              </a:ext>
            </a:extLst>
          </p:cNvPr>
          <p:cNvCxnSpPr>
            <a:stCxn id="3" idx="0"/>
          </p:cNvCxnSpPr>
          <p:nvPr/>
        </p:nvCxnSpPr>
        <p:spPr>
          <a:xfrm flipV="1">
            <a:off x="2752725" y="2044700"/>
            <a:ext cx="0" cy="215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DB8C26-28EF-FCBB-9CA0-084B659F8A57}"/>
              </a:ext>
            </a:extLst>
          </p:cNvPr>
          <p:cNvCxnSpPr/>
          <p:nvPr/>
        </p:nvCxnSpPr>
        <p:spPr>
          <a:xfrm flipV="1">
            <a:off x="2768600" y="3416300"/>
            <a:ext cx="0" cy="215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421979-8617-6361-5E6E-5DA972CD5D5F}"/>
              </a:ext>
            </a:extLst>
          </p:cNvPr>
          <p:cNvCxnSpPr/>
          <p:nvPr/>
        </p:nvCxnSpPr>
        <p:spPr>
          <a:xfrm flipV="1">
            <a:off x="2768600" y="4787900"/>
            <a:ext cx="0" cy="215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DAC406-2F26-3128-CA0C-8AD6DD4CB7A5}"/>
              </a:ext>
            </a:extLst>
          </p:cNvPr>
          <p:cNvCxnSpPr>
            <a:cxnSpLocks/>
          </p:cNvCxnSpPr>
          <p:nvPr/>
        </p:nvCxnSpPr>
        <p:spPr>
          <a:xfrm flipH="1">
            <a:off x="4635497" y="4832350"/>
            <a:ext cx="12414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320865-6935-5AAD-5547-A9D72F71A528}"/>
              </a:ext>
            </a:extLst>
          </p:cNvPr>
          <p:cNvCxnSpPr>
            <a:cxnSpLocks/>
          </p:cNvCxnSpPr>
          <p:nvPr/>
        </p:nvCxnSpPr>
        <p:spPr>
          <a:xfrm flipH="1">
            <a:off x="4635498" y="3479800"/>
            <a:ext cx="12414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670D7D-F8ED-30F3-1080-CAD02A755050}"/>
              </a:ext>
            </a:extLst>
          </p:cNvPr>
          <p:cNvCxnSpPr>
            <a:cxnSpLocks/>
          </p:cNvCxnSpPr>
          <p:nvPr/>
        </p:nvCxnSpPr>
        <p:spPr>
          <a:xfrm flipH="1">
            <a:off x="4635499" y="2133600"/>
            <a:ext cx="12414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563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Qualitative Research Methods in Program Evaluation: Considerations for Federal Staff (2016): </a:t>
            </a:r>
            <a:r>
              <a:rPr lang="en-US" dirty="0">
                <a:hlinkClick r:id="rId2"/>
              </a:rPr>
              <a:t>https://www.acf.hhs.gov/sites/default/files/acyf/qualitative_research_methods_in_program_evaluation.pdf</a:t>
            </a:r>
            <a:r>
              <a:rPr lang="en-US" dirty="0"/>
              <a:t> </a:t>
            </a:r>
          </a:p>
          <a:p>
            <a:r>
              <a:rPr lang="en-US" dirty="0"/>
              <a:t>Treasury Board of Canada, Theory-Based Approaches to Evaluation: Concepts and Practices (2012) </a:t>
            </a:r>
            <a:r>
              <a:rPr lang="en-US" dirty="0">
                <a:hlinkClick r:id="rId3"/>
              </a:rPr>
              <a:t>https://www.canada.ca/en/treasury-board-secretariat/services/audit-evaluation/centre-excellence-evaluation/theory-based-approaches-evaluation-concepts-practices.html</a:t>
            </a:r>
            <a:r>
              <a:rPr lang="en-US" dirty="0"/>
              <a:t>  </a:t>
            </a:r>
          </a:p>
          <a:p>
            <a:r>
              <a:rPr lang="en-US" dirty="0"/>
              <a:t>Mayne, J (2001). ‘Addressing Attribution through Contribution Analysis: Using Performance Measures Sensibly’, Canadian Journal of Program Evaluation 16.1: 1–24</a:t>
            </a:r>
          </a:p>
          <a:p>
            <a:r>
              <a:rPr lang="en-US" dirty="0"/>
              <a:t>Mayne, J (2008). Contribution Analysis: An approach to exploring cause and effect. Brief 16, Institutional Learning and Change (ILAC) Initiative</a:t>
            </a:r>
          </a:p>
          <a:p>
            <a:r>
              <a:rPr lang="en-US" dirty="0"/>
              <a:t>Mayne, J (2012a). Making Causal Claims. Brief 26, Institutional Learning and Change (ILAC) Initiative</a:t>
            </a:r>
          </a:p>
          <a:p>
            <a:r>
              <a:rPr lang="en-US" dirty="0"/>
              <a:t>Mayne, J (2012b). ‘Special Issue: Contribution Analysis’, Evaluation 18.3</a:t>
            </a:r>
          </a:p>
          <a:p>
            <a:r>
              <a:rPr lang="en-US" dirty="0"/>
              <a:t>Mayne, J (2020). A brief on contribution analysis. Principles and concepts. </a:t>
            </a:r>
            <a:r>
              <a:rPr lang="en-US" dirty="0">
                <a:hlinkClick r:id="rId4"/>
              </a:rPr>
              <a:t>https://evaluatingadvocacy.org/doc/A-brief-on-contribution-analysis-Principles-and-concepts.pdf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084B-C199-D465-52A7-4AC4AC9E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chain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32E4E-30AE-C285-00E5-28F6D0720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dirty="0"/>
              <a:t>A simple picture of what a programme / project is trying to achieve by showing the links between its intended outcomes (short, medium and long-term) and the inputs, activities and outputs required to achieve them.</a:t>
            </a:r>
            <a:endParaRPr lang="en-US" dirty="0"/>
          </a:p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Makes assumptions explicit </a:t>
            </a:r>
          </a:p>
          <a:p>
            <a:pPr lvl="1"/>
            <a:r>
              <a:rPr lang="en-US" dirty="0"/>
              <a:t>Identifies interim results.</a:t>
            </a:r>
          </a:p>
          <a:p>
            <a:pPr lvl="1"/>
            <a:r>
              <a:rPr lang="en-US" dirty="0"/>
              <a:t>Defines how actions achieve results. </a:t>
            </a:r>
          </a:p>
          <a:p>
            <a:pPr lvl="1"/>
            <a:r>
              <a:rPr lang="en-US" dirty="0"/>
              <a:t>Facilitates targeted monitoring and evaluation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344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20" y="61148"/>
            <a:ext cx="11363593" cy="1325563"/>
          </a:xfrm>
        </p:spPr>
        <p:txBody>
          <a:bodyPr/>
          <a:lstStyle/>
          <a:p>
            <a:r>
              <a:rPr lang="fr-CA" dirty="0" err="1"/>
              <a:t>Results</a:t>
            </a:r>
            <a:r>
              <a:rPr lang="fr-CA" dirty="0"/>
              <a:t> </a:t>
            </a:r>
            <a:r>
              <a:rPr lang="fr-CA" dirty="0" err="1"/>
              <a:t>chain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6673" y="2056078"/>
            <a:ext cx="5707016" cy="35528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ticulate" panose="0200050304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2214" y="2056078"/>
            <a:ext cx="6605624" cy="3552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ticulate" panose="02000503040000020004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679909" y="3965283"/>
            <a:ext cx="31497" cy="157955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entagon 6"/>
          <p:cNvSpPr/>
          <p:nvPr/>
        </p:nvSpPr>
        <p:spPr>
          <a:xfrm>
            <a:off x="2028825" y="2239321"/>
            <a:ext cx="1741533" cy="2333625"/>
          </a:xfrm>
          <a:prstGeom prst="homePlate">
            <a:avLst/>
          </a:prstGeom>
          <a:solidFill>
            <a:srgbClr val="01717D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Activities</a:t>
            </a:r>
          </a:p>
        </p:txBody>
      </p:sp>
      <p:sp>
        <p:nvSpPr>
          <p:cNvPr id="8" name="Pentagon 7"/>
          <p:cNvSpPr/>
          <p:nvPr/>
        </p:nvSpPr>
        <p:spPr>
          <a:xfrm>
            <a:off x="219075" y="2239324"/>
            <a:ext cx="1647825" cy="2333625"/>
          </a:xfrm>
          <a:prstGeom prst="homePlate">
            <a:avLst/>
          </a:prstGeom>
          <a:solidFill>
            <a:srgbClr val="293156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+mj-lt"/>
              </a:rPr>
              <a:t>Inputs or means</a:t>
            </a:r>
          </a:p>
        </p:txBody>
      </p:sp>
      <p:sp>
        <p:nvSpPr>
          <p:cNvPr id="9" name="Pentagon 8"/>
          <p:cNvSpPr/>
          <p:nvPr/>
        </p:nvSpPr>
        <p:spPr>
          <a:xfrm>
            <a:off x="3876675" y="2239321"/>
            <a:ext cx="1743075" cy="2333625"/>
          </a:xfrm>
          <a:prstGeom prst="homePlate">
            <a:avLst/>
          </a:prstGeom>
          <a:solidFill>
            <a:srgbClr val="6BA6A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ticulate" panose="02000503040000020004" pitchFamily="2" charset="0"/>
              </a:rPr>
              <a:t>Outputs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ticulate" panose="02000503040000020004" pitchFamily="2" charset="0"/>
              </a:rPr>
              <a:t>(products and services)</a:t>
            </a:r>
          </a:p>
        </p:txBody>
      </p:sp>
      <p:sp>
        <p:nvSpPr>
          <p:cNvPr id="10" name="Pentagon 9"/>
          <p:cNvSpPr/>
          <p:nvPr/>
        </p:nvSpPr>
        <p:spPr>
          <a:xfrm>
            <a:off x="5924550" y="2239321"/>
            <a:ext cx="1838325" cy="233362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ticulate" panose="02000503040000020004" pitchFamily="2" charset="0"/>
              </a:rPr>
              <a:t>Immediate outcomes</a:t>
            </a:r>
          </a:p>
        </p:txBody>
      </p:sp>
      <p:sp>
        <p:nvSpPr>
          <p:cNvPr id="11" name="Pentagon 10"/>
          <p:cNvSpPr/>
          <p:nvPr/>
        </p:nvSpPr>
        <p:spPr>
          <a:xfrm>
            <a:off x="9860053" y="2239320"/>
            <a:ext cx="1771650" cy="2333625"/>
          </a:xfrm>
          <a:prstGeom prst="homePlate">
            <a:avLst/>
          </a:prstGeom>
          <a:solidFill>
            <a:srgbClr val="A15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ticulate" panose="02000503040000020004" pitchFamily="2" charset="0"/>
              </a:rPr>
              <a:t>Ultimate outcomes</a:t>
            </a:r>
          </a:p>
        </p:txBody>
      </p:sp>
      <p:sp>
        <p:nvSpPr>
          <p:cNvPr id="12" name="Pentagon 11"/>
          <p:cNvSpPr/>
          <p:nvPr/>
        </p:nvSpPr>
        <p:spPr>
          <a:xfrm>
            <a:off x="7956595" y="2239320"/>
            <a:ext cx="1709519" cy="2333625"/>
          </a:xfrm>
          <a:prstGeom prst="homePlate">
            <a:avLst/>
          </a:prstGeom>
          <a:solidFill>
            <a:srgbClr val="A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ticulate" panose="02000503040000020004" pitchFamily="2" charset="0"/>
              </a:rPr>
              <a:t>Intermediate outcomes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7006" y="4657730"/>
            <a:ext cx="364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ticulate" panose="02000503040000020004" pitchFamily="2" charset="0"/>
              </a:rPr>
              <a:t>IMPLEMENTING ORGANISATION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7310" y="1869988"/>
            <a:ext cx="304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ticulate" panose="02000503040000020004" pitchFamily="2" charset="0"/>
              </a:rPr>
              <a:t>IMPLEMENTING PARTNERS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7949" y="5581356"/>
            <a:ext cx="169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Management assumptions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37038" y="5581356"/>
            <a:ext cx="187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Implementation assumptions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3345" y="5581356"/>
            <a:ext cx="179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Development assumptions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45116" y="5568185"/>
            <a:ext cx="179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Sustainability assumptions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637420" y="3988626"/>
            <a:ext cx="31497" cy="157955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761468" y="3975456"/>
            <a:ext cx="31497" cy="157955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9644646" y="3964399"/>
            <a:ext cx="31497" cy="1579559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35192" y="186998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ticulate" panose="02000503040000020004" pitchFamily="2" charset="0"/>
              </a:rPr>
              <a:t>INTERMEDIARIES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21135" y="1843485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ticulate" panose="02000503040000020004" pitchFamily="2" charset="0"/>
              </a:rPr>
              <a:t>BENEFICIARIES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59834" y="18714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ticulate" panose="02000503040000020004" pitchFamily="2" charset="0"/>
              </a:rPr>
              <a:t>SOCIETY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4D9D4681-11C4-CDB1-4EC5-9C138A6813A4}"/>
              </a:ext>
            </a:extLst>
          </p:cNvPr>
          <p:cNvSpPr/>
          <p:nvPr/>
        </p:nvSpPr>
        <p:spPr>
          <a:xfrm>
            <a:off x="90354" y="1005641"/>
            <a:ext cx="1633912" cy="936417"/>
          </a:xfrm>
          <a:prstGeom prst="wedgeEllipse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Resources needed to carry out activities</a:t>
            </a:r>
            <a:endParaRPr lang="en-FI" sz="1200" dirty="0">
              <a:solidFill>
                <a:schemeClr val="tx1"/>
              </a:solidFill>
            </a:endParaRP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4C5E3922-ACA3-6B26-4419-0E1C7E02DD77}"/>
              </a:ext>
            </a:extLst>
          </p:cNvPr>
          <p:cNvSpPr/>
          <p:nvPr/>
        </p:nvSpPr>
        <p:spPr>
          <a:xfrm>
            <a:off x="1990193" y="1005641"/>
            <a:ext cx="1633912" cy="936417"/>
          </a:xfrm>
          <a:prstGeom prst="wedgeEllipse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Actions taken to turn inputs into outputs</a:t>
            </a:r>
            <a:endParaRPr lang="en-FI" sz="1200" dirty="0">
              <a:solidFill>
                <a:schemeClr val="tx1"/>
              </a:solidFill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10EFDC25-A9C9-A089-9A05-0FD3F6F5336F}"/>
              </a:ext>
            </a:extLst>
          </p:cNvPr>
          <p:cNvSpPr/>
          <p:nvPr/>
        </p:nvSpPr>
        <p:spPr>
          <a:xfrm>
            <a:off x="3624105" y="1005640"/>
            <a:ext cx="2023841" cy="936417"/>
          </a:xfrm>
          <a:prstGeom prst="wedgeEllipse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Concrete result of the </a:t>
            </a:r>
            <a:r>
              <a:rPr lang="en-US" sz="1200" dirty="0" err="1">
                <a:solidFill>
                  <a:schemeClr val="tx1"/>
                </a:solidFill>
              </a:rPr>
              <a:t>programme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i="1" dirty="0">
                <a:solidFill>
                  <a:schemeClr val="tx1"/>
                </a:solidFill>
              </a:rPr>
              <a:t>d</a:t>
            </a:r>
            <a:r>
              <a:rPr lang="en-US" sz="1200" i="1">
                <a:solidFill>
                  <a:schemeClr val="tx1"/>
                </a:solidFill>
              </a:rPr>
              <a:t>uring </a:t>
            </a:r>
            <a:r>
              <a:rPr lang="en-US" sz="1200" i="1" dirty="0">
                <a:solidFill>
                  <a:schemeClr val="tx1"/>
                </a:solidFill>
              </a:rPr>
              <a:t>the </a:t>
            </a:r>
            <a:r>
              <a:rPr lang="en-US" sz="1200" i="1" dirty="0" err="1">
                <a:solidFill>
                  <a:schemeClr val="tx1"/>
                </a:solidFill>
              </a:rPr>
              <a:t>programme</a:t>
            </a:r>
            <a:endParaRPr lang="en-FI" sz="1200" i="1" dirty="0">
              <a:solidFill>
                <a:schemeClr val="tx1"/>
              </a:solidFill>
            </a:endParaRP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83C3A75D-1869-CD63-827E-E5BECEDAE586}"/>
              </a:ext>
            </a:extLst>
          </p:cNvPr>
          <p:cNvSpPr/>
          <p:nvPr/>
        </p:nvSpPr>
        <p:spPr>
          <a:xfrm>
            <a:off x="5775574" y="1008619"/>
            <a:ext cx="2018501" cy="936417"/>
          </a:xfrm>
          <a:prstGeom prst="wedgeEllipse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Change in target group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</a:rPr>
              <a:t>at the end of the </a:t>
            </a:r>
            <a:r>
              <a:rPr lang="en-US" sz="1200" i="1" dirty="0" err="1">
                <a:solidFill>
                  <a:schemeClr val="tx1"/>
                </a:solidFill>
              </a:rPr>
              <a:t>programme</a:t>
            </a:r>
            <a:endParaRPr lang="en-FI" sz="1200" i="1" dirty="0">
              <a:solidFill>
                <a:schemeClr val="tx1"/>
              </a:solidFill>
            </a:endParaRP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36338FE4-2197-582B-BC59-CFB10525DE19}"/>
              </a:ext>
            </a:extLst>
          </p:cNvPr>
          <p:cNvSpPr/>
          <p:nvPr/>
        </p:nvSpPr>
        <p:spPr>
          <a:xfrm>
            <a:off x="8021042" y="1005640"/>
            <a:ext cx="2018501" cy="936417"/>
          </a:xfrm>
          <a:prstGeom prst="wedgeEllipse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Change in </a:t>
            </a:r>
            <a:r>
              <a:rPr lang="en-US" sz="1200" dirty="0" err="1">
                <a:solidFill>
                  <a:schemeClr val="tx1"/>
                </a:solidFill>
              </a:rPr>
              <a:t>behaviour</a:t>
            </a:r>
            <a:r>
              <a:rPr lang="en-US" sz="1200" dirty="0">
                <a:solidFill>
                  <a:schemeClr val="tx1"/>
                </a:solidFill>
              </a:rPr>
              <a:t> or performance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</a:rPr>
              <a:t>2-3 years after the </a:t>
            </a:r>
            <a:r>
              <a:rPr lang="en-US" sz="1200" i="1" dirty="0" err="1">
                <a:solidFill>
                  <a:schemeClr val="tx1"/>
                </a:solidFill>
              </a:rPr>
              <a:t>programme</a:t>
            </a:r>
            <a:endParaRPr lang="en-FI" sz="1200" i="1" dirty="0">
              <a:solidFill>
                <a:schemeClr val="tx1"/>
              </a:solidFill>
            </a:endParaRP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0DA3004E-8891-6632-1B18-E9C88790F777}"/>
              </a:ext>
            </a:extLst>
          </p:cNvPr>
          <p:cNvSpPr/>
          <p:nvPr/>
        </p:nvSpPr>
        <p:spPr>
          <a:xfrm>
            <a:off x="10112661" y="1001769"/>
            <a:ext cx="2023841" cy="936417"/>
          </a:xfrm>
          <a:prstGeom prst="wedgeEllipse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Change in </a:t>
            </a:r>
            <a:r>
              <a:rPr lang="en-US" sz="1200" dirty="0" err="1">
                <a:solidFill>
                  <a:schemeClr val="tx1"/>
                </a:solidFill>
              </a:rPr>
              <a:t>programme</a:t>
            </a:r>
            <a:r>
              <a:rPr lang="en-US" sz="1200" dirty="0">
                <a:solidFill>
                  <a:schemeClr val="tx1"/>
                </a:solidFill>
              </a:rPr>
              <a:t> area;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Programme</a:t>
            </a:r>
            <a:r>
              <a:rPr lang="en-US" sz="1200" dirty="0">
                <a:solidFill>
                  <a:schemeClr val="tx1"/>
                </a:solidFill>
              </a:rPr>
              <a:t> only contributes;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</a:rPr>
              <a:t>5+ years after the </a:t>
            </a:r>
            <a:r>
              <a:rPr lang="en-US" sz="1200" i="1" dirty="0" err="1">
                <a:solidFill>
                  <a:schemeClr val="tx1"/>
                </a:solidFill>
              </a:rPr>
              <a:t>programme</a:t>
            </a:r>
            <a:endParaRPr lang="en-FI" sz="1200" i="1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AF2472-90F5-3FFD-F0F4-EF0F5B0614BE}"/>
              </a:ext>
            </a:extLst>
          </p:cNvPr>
          <p:cNvSpPr txBox="1"/>
          <p:nvPr/>
        </p:nvSpPr>
        <p:spPr>
          <a:xfrm>
            <a:off x="219075" y="6118642"/>
            <a:ext cx="2608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ITC-ILO</a:t>
            </a:r>
            <a:endParaRPr lang="en-F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6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B72D-387A-CDC5-A6FC-373B4793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Example: </a:t>
            </a:r>
            <a:br>
              <a:rPr lang="en-US" dirty="0"/>
            </a:br>
            <a:r>
              <a:rPr lang="en-US" dirty="0"/>
              <a:t>Results chain for Icelandic Fragile communities’ local grants for funding business ideas / start-ups by local people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3548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E00BB070-FC2E-C650-D971-9AF40707BD24}"/>
              </a:ext>
            </a:extLst>
          </p:cNvPr>
          <p:cNvSpPr txBox="1"/>
          <p:nvPr/>
        </p:nvSpPr>
        <p:spPr>
          <a:xfrm>
            <a:off x="629478" y="432076"/>
            <a:ext cx="4567147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500" b="1" dirty="0"/>
              <a:t>Ultimate </a:t>
            </a:r>
            <a:r>
              <a:rPr lang="fi-FI" sz="1500" b="1" dirty="0" err="1"/>
              <a:t>outcomes</a:t>
            </a:r>
            <a:endParaRPr lang="fi-FI" sz="1500" b="1" dirty="0"/>
          </a:p>
          <a:p>
            <a:r>
              <a:rPr lang="en-US" sz="1500" dirty="0"/>
              <a:t>The local economy is diversified, and the dependence on agriculture and fisheries as is reduced. The local economy grows.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ECBD19F-6F3F-01C6-6C0A-12CB8AB29982}"/>
              </a:ext>
            </a:extLst>
          </p:cNvPr>
          <p:cNvSpPr txBox="1"/>
          <p:nvPr/>
        </p:nvSpPr>
        <p:spPr>
          <a:xfrm>
            <a:off x="629477" y="1815629"/>
            <a:ext cx="4567148" cy="12464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500" b="1" dirty="0" err="1"/>
              <a:t>Intermediate</a:t>
            </a:r>
            <a:r>
              <a:rPr lang="fi-FI" sz="1500" b="1" dirty="0"/>
              <a:t> </a:t>
            </a:r>
            <a:r>
              <a:rPr lang="fi-FI" sz="1500" b="1" dirty="0" err="1"/>
              <a:t>outcomes</a:t>
            </a:r>
            <a:endParaRPr lang="fi-FI" sz="1500" b="1" dirty="0"/>
          </a:p>
          <a:p>
            <a:r>
              <a:rPr lang="en-US" sz="1500" dirty="0"/>
              <a:t>The successful start-ups provide new or improved local products or services, which improves the local service provision. The start-ups also create new job opportunities in rural areas.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ABEB69F-5D0E-09B5-5D07-5E500C65771B}"/>
              </a:ext>
            </a:extLst>
          </p:cNvPr>
          <p:cNvSpPr txBox="1"/>
          <p:nvPr/>
        </p:nvSpPr>
        <p:spPr>
          <a:xfrm>
            <a:off x="629477" y="3429000"/>
            <a:ext cx="4567148" cy="7848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500" b="1" dirty="0" err="1"/>
              <a:t>Immediate</a:t>
            </a:r>
            <a:r>
              <a:rPr lang="fi-FI" sz="1500" b="1" dirty="0"/>
              <a:t> </a:t>
            </a:r>
            <a:r>
              <a:rPr lang="fi-FI" sz="1500" b="1" dirty="0" err="1"/>
              <a:t>outcomes</a:t>
            </a:r>
            <a:endParaRPr lang="fi-FI" sz="1500" b="1" dirty="0"/>
          </a:p>
          <a:p>
            <a:r>
              <a:rPr lang="en-US" sz="1500" dirty="0"/>
              <a:t>The start-ups create new local products or services and employ the entrepreneur full-time.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F280E71-6C32-A899-890B-C34414AE6267}"/>
              </a:ext>
            </a:extLst>
          </p:cNvPr>
          <p:cNvSpPr txBox="1"/>
          <p:nvPr/>
        </p:nvSpPr>
        <p:spPr>
          <a:xfrm>
            <a:off x="629478" y="4735785"/>
            <a:ext cx="4567148" cy="12464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500" b="1" dirty="0" err="1"/>
              <a:t>Outputs</a:t>
            </a:r>
            <a:endParaRPr lang="fi-FI" sz="1500" b="1" dirty="0"/>
          </a:p>
          <a:p>
            <a:r>
              <a:rPr lang="en-US" sz="1500" dirty="0"/>
              <a:t>The local grants for business ideas / start-ups by local people lead to new business start-ups  outside agriculture and fisheries sectors in in rural areas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32B4E59-881E-74B3-8009-0FD3598CEA61}"/>
              </a:ext>
            </a:extLst>
          </p:cNvPr>
          <p:cNvSpPr txBox="1"/>
          <p:nvPr/>
        </p:nvSpPr>
        <p:spPr>
          <a:xfrm>
            <a:off x="5460641" y="432076"/>
            <a:ext cx="6259133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500" b="1" dirty="0" err="1"/>
              <a:t>Assumptions</a:t>
            </a:r>
            <a:r>
              <a:rPr lang="fi-FI" sz="1500" b="1" dirty="0"/>
              <a:t> and </a:t>
            </a:r>
            <a:r>
              <a:rPr lang="fi-FI" sz="1500" b="1" dirty="0" err="1"/>
              <a:t>risks</a:t>
            </a:r>
            <a:endParaRPr lang="fi-FI" sz="1500" b="1" dirty="0"/>
          </a:p>
          <a:p>
            <a:r>
              <a:rPr lang="en-US" sz="1500" b="1" dirty="0">
                <a:solidFill>
                  <a:schemeClr val="accent6"/>
                </a:solidFill>
              </a:rPr>
              <a:t>Assumptions</a:t>
            </a:r>
            <a:r>
              <a:rPr lang="en-US" sz="1500" b="1" dirty="0"/>
              <a:t>: </a:t>
            </a:r>
            <a:r>
              <a:rPr lang="en-US" sz="1500" dirty="0"/>
              <a:t>The start-up company will become a significant employer and economic entity locally. The general economic and demographic situation of the region/area supports economic growth.</a:t>
            </a:r>
          </a:p>
          <a:p>
            <a:r>
              <a:rPr lang="en-US" sz="1500" b="1" dirty="0">
                <a:solidFill>
                  <a:srgbClr val="C00000"/>
                </a:solidFill>
              </a:rPr>
              <a:t>Risks</a:t>
            </a:r>
            <a:r>
              <a:rPr lang="en-US" sz="1500" b="1" dirty="0"/>
              <a:t>: </a:t>
            </a:r>
            <a:r>
              <a:rPr lang="en-US" sz="1500" dirty="0"/>
              <a:t>Economic cycles, out-migration, external shocks to local economy (e.g. government decisions, large business closures) </a:t>
            </a:r>
            <a:endParaRPr lang="fi-FI" sz="15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945188B-A46C-A403-AF2C-F777BAFBBBD7}"/>
              </a:ext>
            </a:extLst>
          </p:cNvPr>
          <p:cNvSpPr txBox="1"/>
          <p:nvPr/>
        </p:nvSpPr>
        <p:spPr>
          <a:xfrm>
            <a:off x="5460642" y="3997121"/>
            <a:ext cx="6259133" cy="240065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500" b="1" dirty="0" err="1"/>
              <a:t>Assumptions</a:t>
            </a:r>
            <a:r>
              <a:rPr lang="fi-FI" sz="1500" b="1" dirty="0"/>
              <a:t> and </a:t>
            </a:r>
            <a:r>
              <a:rPr lang="fi-FI" sz="1500" b="1" dirty="0" err="1"/>
              <a:t>risks</a:t>
            </a:r>
            <a:endParaRPr lang="fi-FI" sz="1500" b="1" dirty="0"/>
          </a:p>
          <a:p>
            <a:r>
              <a:rPr lang="en-US" sz="1500" b="1" dirty="0">
                <a:solidFill>
                  <a:schemeClr val="accent6"/>
                </a:solidFill>
              </a:rPr>
              <a:t>Assumptions</a:t>
            </a:r>
            <a:r>
              <a:rPr lang="en-US" sz="1500" b="1" dirty="0"/>
              <a:t>: </a:t>
            </a:r>
            <a:r>
              <a:rPr lang="en-US" sz="1500" dirty="0"/>
              <a:t>Supporting business ideas to sectors outside agriculture and fisheries from the local development grants leads to the establishment of a company locally</a:t>
            </a:r>
            <a:r>
              <a:rPr lang="fi-FI" sz="1500" dirty="0"/>
              <a:t>. </a:t>
            </a:r>
            <a:r>
              <a:rPr lang="en-US" sz="1500" dirty="0"/>
              <a:t>The newly established business will produce goods or services locally. The start-ups survive the initial start-up phase and become profitable enough to employ the entrepreneur full-time.</a:t>
            </a:r>
          </a:p>
          <a:p>
            <a:r>
              <a:rPr lang="en-US" sz="1500" b="1" dirty="0">
                <a:solidFill>
                  <a:srgbClr val="C00000"/>
                </a:solidFill>
              </a:rPr>
              <a:t>Risks</a:t>
            </a:r>
            <a:r>
              <a:rPr lang="en-US" sz="1500" b="1" dirty="0"/>
              <a:t>: </a:t>
            </a:r>
            <a:r>
              <a:rPr lang="fi-FI" sz="1500" dirty="0"/>
              <a:t>Entrepreneur knowledge, skills and resources, support for entrepreneurship, viability of the business plan, lack of demand for services or products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8AFF014-B452-FDE6-E2C0-7BFAADA9A777}"/>
              </a:ext>
            </a:extLst>
          </p:cNvPr>
          <p:cNvSpPr txBox="1"/>
          <p:nvPr/>
        </p:nvSpPr>
        <p:spPr>
          <a:xfrm>
            <a:off x="5460641" y="2251438"/>
            <a:ext cx="6259133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500" b="1" dirty="0" err="1"/>
              <a:t>Assumptions</a:t>
            </a:r>
            <a:r>
              <a:rPr lang="fi-FI" sz="1500" b="1" dirty="0"/>
              <a:t> and </a:t>
            </a:r>
            <a:r>
              <a:rPr lang="fi-FI" sz="1500" b="1" dirty="0" err="1"/>
              <a:t>risks</a:t>
            </a:r>
            <a:endParaRPr lang="fi-FI" sz="1500" b="1" dirty="0"/>
          </a:p>
          <a:p>
            <a:r>
              <a:rPr lang="en-US" sz="1500" b="1" dirty="0">
                <a:solidFill>
                  <a:schemeClr val="accent6"/>
                </a:solidFill>
              </a:rPr>
              <a:t>Assumptions</a:t>
            </a:r>
            <a:r>
              <a:rPr lang="en-US" sz="1500" b="1" dirty="0"/>
              <a:t>: </a:t>
            </a:r>
            <a:r>
              <a:rPr lang="en-US" sz="1500" dirty="0"/>
              <a:t>The new goods or services produced by the company are interesting for customers and they are competitive in the market. </a:t>
            </a:r>
          </a:p>
          <a:p>
            <a:r>
              <a:rPr lang="en-US" sz="1500" b="1" dirty="0">
                <a:solidFill>
                  <a:srgbClr val="C00000"/>
                </a:solidFill>
              </a:rPr>
              <a:t>Risks</a:t>
            </a:r>
            <a:r>
              <a:rPr lang="en-US" sz="1500" b="1" dirty="0"/>
              <a:t>: </a:t>
            </a:r>
            <a:r>
              <a:rPr lang="en-US" sz="1500" dirty="0"/>
              <a:t>Access to finance, </a:t>
            </a:r>
            <a:r>
              <a:rPr lang="en-US" sz="1500" dirty="0" err="1"/>
              <a:t>labour</a:t>
            </a:r>
            <a:r>
              <a:rPr lang="en-US" sz="1500" dirty="0"/>
              <a:t> and knowledge/raw materials, entrepreneurs’ willingness to grow the company and employ external people</a:t>
            </a:r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199834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7">
            <a:extLst>
              <a:ext uri="{FF2B5EF4-FFF2-40B4-BE49-F238E27FC236}">
                <a16:creationId xmlns:a16="http://schemas.microsoft.com/office/drawing/2014/main" id="{04AA2AD2-36D2-06CB-07F5-C45AF7A39411}"/>
              </a:ext>
            </a:extLst>
          </p:cNvPr>
          <p:cNvSpPr/>
          <p:nvPr/>
        </p:nvSpPr>
        <p:spPr>
          <a:xfrm>
            <a:off x="2247581" y="673029"/>
            <a:ext cx="1741533" cy="950141"/>
          </a:xfrm>
          <a:prstGeom prst="homePlate">
            <a:avLst/>
          </a:prstGeom>
          <a:solidFill>
            <a:schemeClr val="accent1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ticulate" panose="02000503040000020004" pitchFamily="2" charset="0"/>
              </a:rPr>
              <a:t>Main</a:t>
            </a:r>
          </a:p>
          <a:p>
            <a:pPr algn="ctr"/>
            <a:r>
              <a:rPr lang="en-US" sz="1400" b="1" dirty="0">
                <a:latin typeface="Articulate" panose="02000503040000020004" pitchFamily="2" charset="0"/>
              </a:rPr>
              <a:t>Activities</a:t>
            </a:r>
          </a:p>
        </p:txBody>
      </p:sp>
      <p:sp>
        <p:nvSpPr>
          <p:cNvPr id="3" name="Pentagon 8">
            <a:extLst>
              <a:ext uri="{FF2B5EF4-FFF2-40B4-BE49-F238E27FC236}">
                <a16:creationId xmlns:a16="http://schemas.microsoft.com/office/drawing/2014/main" id="{12216F41-F76A-E3DB-F92F-4ECD87DDD583}"/>
              </a:ext>
            </a:extLst>
          </p:cNvPr>
          <p:cNvSpPr/>
          <p:nvPr/>
        </p:nvSpPr>
        <p:spPr>
          <a:xfrm>
            <a:off x="437831" y="677407"/>
            <a:ext cx="1647825" cy="950141"/>
          </a:xfrm>
          <a:prstGeom prst="homePlate">
            <a:avLst/>
          </a:prstGeom>
          <a:solidFill>
            <a:srgbClr val="293156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ticulate" panose="02000503040000020004" pitchFamily="2" charset="0"/>
              </a:rPr>
              <a:t>Main inputs or means</a:t>
            </a:r>
          </a:p>
        </p:txBody>
      </p:sp>
      <p:sp>
        <p:nvSpPr>
          <p:cNvPr id="4" name="Pentagon 9">
            <a:extLst>
              <a:ext uri="{FF2B5EF4-FFF2-40B4-BE49-F238E27FC236}">
                <a16:creationId xmlns:a16="http://schemas.microsoft.com/office/drawing/2014/main" id="{4627E00E-B474-D8EE-3521-EC9B24DA740F}"/>
              </a:ext>
            </a:extLst>
          </p:cNvPr>
          <p:cNvSpPr/>
          <p:nvPr/>
        </p:nvSpPr>
        <p:spPr>
          <a:xfrm>
            <a:off x="4095431" y="673029"/>
            <a:ext cx="1743075" cy="950141"/>
          </a:xfrm>
          <a:prstGeom prst="homePlate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ticulate" panose="02000503040000020004" pitchFamily="2" charset="0"/>
              </a:rPr>
              <a:t>Outputs</a:t>
            </a:r>
          </a:p>
          <a:p>
            <a:pPr algn="ctr"/>
            <a:r>
              <a:rPr lang="en-US" sz="1400" b="1" dirty="0">
                <a:latin typeface="Articulate" panose="02000503040000020004" pitchFamily="2" charset="0"/>
              </a:rPr>
              <a:t>(products and services)</a:t>
            </a:r>
          </a:p>
        </p:txBody>
      </p:sp>
      <p:sp>
        <p:nvSpPr>
          <p:cNvPr id="5" name="Pentagon 10">
            <a:extLst>
              <a:ext uri="{FF2B5EF4-FFF2-40B4-BE49-F238E27FC236}">
                <a16:creationId xmlns:a16="http://schemas.microsoft.com/office/drawing/2014/main" id="{8962B050-57DF-702F-0F9F-D0E2EBA065FB}"/>
              </a:ext>
            </a:extLst>
          </p:cNvPr>
          <p:cNvSpPr/>
          <p:nvPr/>
        </p:nvSpPr>
        <p:spPr>
          <a:xfrm>
            <a:off x="6143306" y="673029"/>
            <a:ext cx="1838325" cy="95014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ticulate" panose="02000503040000020004" pitchFamily="2" charset="0"/>
              </a:rPr>
              <a:t>Immediate outcomes</a:t>
            </a:r>
          </a:p>
        </p:txBody>
      </p:sp>
      <p:sp>
        <p:nvSpPr>
          <p:cNvPr id="6" name="Pentagon 11">
            <a:extLst>
              <a:ext uri="{FF2B5EF4-FFF2-40B4-BE49-F238E27FC236}">
                <a16:creationId xmlns:a16="http://schemas.microsoft.com/office/drawing/2014/main" id="{D86A2754-209B-33BD-EDF5-C365145FE22F}"/>
              </a:ext>
            </a:extLst>
          </p:cNvPr>
          <p:cNvSpPr/>
          <p:nvPr/>
        </p:nvSpPr>
        <p:spPr>
          <a:xfrm>
            <a:off x="10078809" y="673028"/>
            <a:ext cx="1771650" cy="950141"/>
          </a:xfrm>
          <a:prstGeom prst="homePlate">
            <a:avLst/>
          </a:prstGeom>
          <a:solidFill>
            <a:srgbClr val="A15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ticulate" panose="02000503040000020004" pitchFamily="2" charset="0"/>
              </a:rPr>
              <a:t>Ultimate outcomes</a:t>
            </a:r>
          </a:p>
        </p:txBody>
      </p:sp>
      <p:sp>
        <p:nvSpPr>
          <p:cNvPr id="7" name="Pentagon 12">
            <a:extLst>
              <a:ext uri="{FF2B5EF4-FFF2-40B4-BE49-F238E27FC236}">
                <a16:creationId xmlns:a16="http://schemas.microsoft.com/office/drawing/2014/main" id="{8F7A850B-05BE-D680-0DE9-2D6466A7CFA2}"/>
              </a:ext>
            </a:extLst>
          </p:cNvPr>
          <p:cNvSpPr/>
          <p:nvPr/>
        </p:nvSpPr>
        <p:spPr>
          <a:xfrm>
            <a:off x="8175351" y="673028"/>
            <a:ext cx="1709519" cy="950141"/>
          </a:xfrm>
          <a:prstGeom prst="homePlate">
            <a:avLst/>
          </a:prstGeom>
          <a:solidFill>
            <a:srgbClr val="A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ticulate" panose="02000503040000020004" pitchFamily="2" charset="0"/>
              </a:rPr>
              <a:t>Intermediate outcomes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CE8627-8AB4-1E5B-5147-50FED78EA444}"/>
              </a:ext>
            </a:extLst>
          </p:cNvPr>
          <p:cNvSpPr txBox="1"/>
          <p:nvPr/>
        </p:nvSpPr>
        <p:spPr>
          <a:xfrm>
            <a:off x="437831" y="1732548"/>
            <a:ext cx="1731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Money: Icelandic crowns</a:t>
            </a:r>
          </a:p>
          <a:p>
            <a:endParaRPr lang="en-US" dirty="0"/>
          </a:p>
          <a:p>
            <a:r>
              <a:rPr lang="en-US" dirty="0"/>
              <a:t>Staff (FTE)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6DDDB5-65F3-C4C7-2B33-73DFEEACAEAD}"/>
              </a:ext>
            </a:extLst>
          </p:cNvPr>
          <p:cNvSpPr txBox="1"/>
          <p:nvPr/>
        </p:nvSpPr>
        <p:spPr>
          <a:xfrm>
            <a:off x="2169650" y="1732548"/>
            <a:ext cx="1925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grants for business ideas / start-ups by local 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9B9BC-399E-CE22-0E64-32F3218FD902}"/>
              </a:ext>
            </a:extLst>
          </p:cNvPr>
          <p:cNvSpPr txBox="1"/>
          <p:nvPr/>
        </p:nvSpPr>
        <p:spPr>
          <a:xfrm>
            <a:off x="4041472" y="1696818"/>
            <a:ext cx="17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business start-ups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2C20F-DDC8-1810-616B-114C2AE0281C}"/>
              </a:ext>
            </a:extLst>
          </p:cNvPr>
          <p:cNvSpPr txBox="1"/>
          <p:nvPr/>
        </p:nvSpPr>
        <p:spPr>
          <a:xfrm>
            <a:off x="6059381" y="1696818"/>
            <a:ext cx="1922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local products or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Entrepreneur employed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0BE71-89AA-8192-525E-567E718DA8D5}"/>
              </a:ext>
            </a:extLst>
          </p:cNvPr>
          <p:cNvSpPr txBox="1"/>
          <p:nvPr/>
        </p:nvSpPr>
        <p:spPr>
          <a:xfrm>
            <a:off x="8114959" y="1696818"/>
            <a:ext cx="1769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local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local  jobs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C90E7-34AC-5A18-58A6-8476B28DFB91}"/>
              </a:ext>
            </a:extLst>
          </p:cNvPr>
          <p:cNvSpPr txBox="1"/>
          <p:nvPr/>
        </p:nvSpPr>
        <p:spPr>
          <a:xfrm>
            <a:off x="10078810" y="1696817"/>
            <a:ext cx="1771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economy diversified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Growth in local economy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20C4E3-EE94-3E2D-DBEB-597A3B51A5D0}"/>
              </a:ext>
            </a:extLst>
          </p:cNvPr>
          <p:cNvSpPr txBox="1"/>
          <p:nvPr/>
        </p:nvSpPr>
        <p:spPr>
          <a:xfrm>
            <a:off x="4855384" y="3298911"/>
            <a:ext cx="17990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Implementation assumptions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593625-3B48-93ED-7542-6FCF48FB32DA}"/>
              </a:ext>
            </a:extLst>
          </p:cNvPr>
          <p:cNvSpPr txBox="1"/>
          <p:nvPr/>
        </p:nvSpPr>
        <p:spPr>
          <a:xfrm>
            <a:off x="6981690" y="3298911"/>
            <a:ext cx="17990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Development assumptions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DFDD19-899A-AF19-7F12-945E9B3F97C4}"/>
              </a:ext>
            </a:extLst>
          </p:cNvPr>
          <p:cNvSpPr txBox="1"/>
          <p:nvPr/>
        </p:nvSpPr>
        <p:spPr>
          <a:xfrm>
            <a:off x="9236013" y="3298911"/>
            <a:ext cx="17990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Sustainability assumptions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3C1145-595A-0C9E-3CF1-6AF5E11EB194}"/>
              </a:ext>
            </a:extLst>
          </p:cNvPr>
          <p:cNvSpPr txBox="1"/>
          <p:nvPr/>
        </p:nvSpPr>
        <p:spPr>
          <a:xfrm>
            <a:off x="3770783" y="3925124"/>
            <a:ext cx="30050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Supporting business ideas to sectors outside agriculture and fisheries from the local development grants leads to the establishment of a company locally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269468-D88A-4083-D576-0D209747FC82}"/>
              </a:ext>
            </a:extLst>
          </p:cNvPr>
          <p:cNvSpPr txBox="1"/>
          <p:nvPr/>
        </p:nvSpPr>
        <p:spPr>
          <a:xfrm>
            <a:off x="6852700" y="3863568"/>
            <a:ext cx="244303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goods or services of the company are interesting for the customers and competitive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company is able to grow (there is access to finance, </a:t>
            </a:r>
            <a:r>
              <a:rPr lang="en-US" dirty="0" err="1"/>
              <a:t>labour</a:t>
            </a:r>
            <a:r>
              <a:rPr lang="en-US" dirty="0"/>
              <a:t> and knowledge/raw materials)</a:t>
            </a:r>
          </a:p>
          <a:p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F93CB9-4447-AB56-5774-5F4CC7BE68A2}"/>
              </a:ext>
            </a:extLst>
          </p:cNvPr>
          <p:cNvSpPr txBox="1"/>
          <p:nvPr/>
        </p:nvSpPr>
        <p:spPr>
          <a:xfrm>
            <a:off x="9236013" y="3853049"/>
            <a:ext cx="24543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company will become a significant employer and economic entity locally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general economic and demographic situation of the region/area supports economic growth</a:t>
            </a:r>
          </a:p>
        </p:txBody>
      </p:sp>
    </p:spTree>
    <p:extLst>
      <p:ext uri="{BB962C8B-B14F-4D97-AF65-F5344CB8AC3E}">
        <p14:creationId xmlns:p14="http://schemas.microsoft.com/office/powerpoint/2010/main" val="147579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BB09-7C23-F186-BC71-C5B09CAE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approaches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3DE5D-0B74-C849-85DC-553AC8A32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011997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10363</TotalTime>
  <Words>2667</Words>
  <Application>Microsoft Office PowerPoint</Application>
  <PresentationFormat>Widescreen</PresentationFormat>
  <Paragraphs>342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Articulate</vt:lpstr>
      <vt:lpstr>Calibri</vt:lpstr>
      <vt:lpstr>MMXWEJ+LMRoman10-Regular</vt:lpstr>
      <vt:lpstr>Office Theme</vt:lpstr>
      <vt:lpstr>Office Theme</vt:lpstr>
      <vt:lpstr>PROFEEDBACK Exploring contemporary evalution methods, evaluation approaches and methods in practice Training School</vt:lpstr>
      <vt:lpstr>Trainer:  Sari Rannanpaa</vt:lpstr>
      <vt:lpstr>Results chain</vt:lpstr>
      <vt:lpstr>Results chain</vt:lpstr>
      <vt:lpstr>Results chain</vt:lpstr>
      <vt:lpstr>Example:  Results chain for Icelandic Fragile communities’ local grants for funding business ideas / start-ups by local people</vt:lpstr>
      <vt:lpstr>PowerPoint Presentation</vt:lpstr>
      <vt:lpstr>PowerPoint Presentation</vt:lpstr>
      <vt:lpstr>Evaluation approaches</vt:lpstr>
      <vt:lpstr>Evaluation approaches</vt:lpstr>
      <vt:lpstr>PowerPoint Presentation</vt:lpstr>
      <vt:lpstr>CONTRIBUTION OR ATTRIBUTION?</vt:lpstr>
      <vt:lpstr>Accounts of causation</vt:lpstr>
      <vt:lpstr>Evaluation approaches</vt:lpstr>
      <vt:lpstr>Evaluation approaches and methods</vt:lpstr>
      <vt:lpstr>PowerPoint Presentation</vt:lpstr>
      <vt:lpstr>Contribution analysis</vt:lpstr>
      <vt:lpstr>Contribution Analysis</vt:lpstr>
      <vt:lpstr>Benefits of Contribution Analysis</vt:lpstr>
      <vt:lpstr>Drawbacks of Contribution Analysis</vt:lpstr>
      <vt:lpstr>Specificities of Contribution Analysis</vt:lpstr>
      <vt:lpstr>6 steps of Contribution Analysis</vt:lpstr>
      <vt:lpstr>The Six Steps of Contribution Analysis</vt:lpstr>
      <vt:lpstr>Step 1 – Define the attribution problem</vt:lpstr>
      <vt:lpstr>Step 2 – Theory of Change (ToC)</vt:lpstr>
      <vt:lpstr>Step 3 – Gather Evidence</vt:lpstr>
      <vt:lpstr>Example: Evidence Analysis Database</vt:lpstr>
      <vt:lpstr>Step 4 – Assemble Contribution Story</vt:lpstr>
      <vt:lpstr>PowerPoint Presentation</vt:lpstr>
      <vt:lpstr>Step 5 – Strengthen the Story</vt:lpstr>
      <vt:lpstr>Step 6 – Revise and Validate</vt:lpstr>
      <vt:lpstr>PowerPoint Presentation</vt:lpstr>
      <vt:lpstr>Example</vt:lpstr>
      <vt:lpstr>Example: Contribution analysis</vt:lpstr>
      <vt:lpstr>Excercise</vt:lpstr>
      <vt:lpstr>PowerPoint Presentation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PROFEEDBACK Theory Based Evaluation Training School</dc:title>
  <dc:creator>Claudia Petrescu (CLNR)</dc:creator>
  <cp:lastModifiedBy>Sari Rannanpaa</cp:lastModifiedBy>
  <cp:revision>62</cp:revision>
  <dcterms:created xsi:type="dcterms:W3CDTF">2023-05-14T22:44:12Z</dcterms:created>
  <dcterms:modified xsi:type="dcterms:W3CDTF">2025-06-16T16:37:00Z</dcterms:modified>
</cp:coreProperties>
</file>