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2" roundtripDataSignature="AMtx7mjkHi2QC1np18Cp1QSRITYOJ1FW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4f3d78b9ea_2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3" name="Google Shape;133;g24f3d78b9ea_2_7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QCA: qualitative comparative analysis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CEM: coarsened exact matching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GEM: genetic exact matching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Mixed methods: http://betterevaluation.org/en/resources/guides/intro_mixed-methods_impact-evaluation 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Mixed methods systematically integrate quantitative and qualitative methods and data</a:t>
            </a:r>
            <a:endParaRPr/>
          </a:p>
        </p:txBody>
      </p:sp>
      <p:sp>
        <p:nvSpPr>
          <p:cNvPr id="143" name="Google Shape;143;p27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16.6.2025</a:t>
            </a:r>
            <a:endParaRPr/>
          </a:p>
        </p:txBody>
      </p:sp>
      <p:sp>
        <p:nvSpPr>
          <p:cNvPr id="144" name="Google Shape;144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4f3d78b9ea_2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g24f3d78b9ea_2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g24f3d78b9ea_2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g24f3d78b9ea_2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g24f3d78b9ea_2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4f3d78b9ea_2_14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g24f3d78b9ea_2_14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g24f3d78b9ea_2_14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4f3d78b9ea_2_14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g24f3d78b9ea_2_14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4f3d78b9ea_2_148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g24f3d78b9ea_2_148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g24f3d78b9ea_2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g24f3d78b9ea_2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4f3d78b9ea_2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5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8" name="Google Shape;108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9" name="Google Shape;10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4f3d78b9ea_2_11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4f3d78b9ea_2_11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g24f3d78b9ea_2_1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g24f3d78b9ea_2_1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g24f3d78b9ea_2_1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4f3d78b9ea_2_10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g24f3d78b9ea_2_10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g24f3d78b9ea_2_10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g24f3d78b9ea_2_10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g24f3d78b9ea_2_10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24f3d78b9ea_2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g24f3d78b9ea_2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g24f3d78b9ea_2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g24f3d78b9ea_2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4f3d78b9ea_2_10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g24f3d78b9ea_2_10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g24f3d78b9ea_2_10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g24f3d78b9ea_2_10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4f3d78b9ea_2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g24f3d78b9ea_2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g24f3d78b9ea_2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g24f3d78b9ea_2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4f3d78b9ea_2_1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g24f3d78b9ea_2_1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g24f3d78b9ea_2_1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4f3d78b9ea_2_128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g24f3d78b9ea_2_128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6" name="Google Shape;56;g24f3d78b9ea_2_128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7" name="Google Shape;57;g24f3d78b9ea_2_12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24f3d78b9ea_2_12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g24f3d78b9ea_2_12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f3d78b9ea_2_135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g24f3d78b9ea_2_135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g24f3d78b9ea_2_135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g24f3d78b9ea_2_13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g24f3d78b9ea_2_13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g24f3d78b9ea_2_13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4f3d78b9ea_2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4f3d78b9ea_2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g24f3d78b9ea_2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g24f3d78b9ea_2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g24f3d78b9ea_2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g24f3d78b9ea_2_8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5924420"/>
            <a:ext cx="12192000" cy="93358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5" name="Google Shape;85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5924420"/>
            <a:ext cx="12192000" cy="93358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image" Target="../media/image4.png"/><Relationship Id="rId5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ieg.worldbankgroup.org/sites/default/files/Data/Evaluation/files/report-methods-Process_Tracing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4f3d78b9ea_2_77"/>
          <p:cNvSpPr txBox="1"/>
          <p:nvPr>
            <p:ph type="ctrTitle"/>
          </p:nvPr>
        </p:nvSpPr>
        <p:spPr>
          <a:xfrm>
            <a:off x="1524000" y="1587294"/>
            <a:ext cx="9144000" cy="319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4600"/>
              <a:t>PROFEEDBACK</a:t>
            </a:r>
            <a:br>
              <a:rPr lang="en-GB" sz="4600"/>
            </a:br>
            <a:r>
              <a:rPr lang="en-GB" sz="4600">
                <a:solidFill>
                  <a:srgbClr val="548135"/>
                </a:solidFill>
              </a:rPr>
              <a:t>Exploring contemporary evaluation methods, evaluation approaches and methods in practice</a:t>
            </a:r>
            <a:br>
              <a:rPr lang="en-GB" sz="4600">
                <a:solidFill>
                  <a:srgbClr val="548135"/>
                </a:solidFill>
              </a:rPr>
            </a:br>
            <a:r>
              <a:rPr lang="en-GB" sz="4600"/>
              <a:t>Training School</a:t>
            </a:r>
            <a:endParaRPr sz="4600"/>
          </a:p>
        </p:txBody>
      </p:sp>
      <p:sp>
        <p:nvSpPr>
          <p:cNvPr id="136" name="Google Shape;136;g24f3d78b9ea_2_77"/>
          <p:cNvSpPr txBox="1"/>
          <p:nvPr>
            <p:ph idx="1" type="subTitle"/>
          </p:nvPr>
        </p:nvSpPr>
        <p:spPr>
          <a:xfrm>
            <a:off x="1700958" y="5197286"/>
            <a:ext cx="9144000" cy="14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Budapest, 2025</a:t>
            </a:r>
            <a:endParaRPr/>
          </a:p>
        </p:txBody>
      </p:sp>
      <p:pic>
        <p:nvPicPr>
          <p:cNvPr id="137" name="Google Shape;137;g24f3d78b9ea_2_77"/>
          <p:cNvPicPr preferRelativeResize="0"/>
          <p:nvPr/>
        </p:nvPicPr>
        <p:blipFill rotWithShape="1">
          <a:blip r:embed="rId3">
            <a:alphaModFix/>
          </a:blip>
          <a:srcRect b="14901" l="4052" r="6083" t="21362"/>
          <a:stretch/>
        </p:blipFill>
        <p:spPr>
          <a:xfrm>
            <a:off x="89452" y="5781221"/>
            <a:ext cx="1708484" cy="569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4f3d78b9ea_2_77"/>
          <p:cNvPicPr preferRelativeResize="0"/>
          <p:nvPr/>
        </p:nvPicPr>
        <p:blipFill rotWithShape="1">
          <a:blip r:embed="rId4">
            <a:alphaModFix/>
          </a:blip>
          <a:srcRect b="28320" l="0" r="13629" t="0"/>
          <a:stretch/>
        </p:blipFill>
        <p:spPr>
          <a:xfrm>
            <a:off x="9656942" y="5570386"/>
            <a:ext cx="2376032" cy="795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4f3d78b9ea_2_77"/>
          <p:cNvPicPr preferRelativeResize="0"/>
          <p:nvPr/>
        </p:nvPicPr>
        <p:blipFill rotWithShape="1">
          <a:blip r:embed="rId5">
            <a:alphaModFix/>
          </a:blip>
          <a:srcRect b="37320" l="32949" r="14488" t="50827"/>
          <a:stretch/>
        </p:blipFill>
        <p:spPr>
          <a:xfrm>
            <a:off x="0" y="0"/>
            <a:ext cx="12192000" cy="15463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Steps of process tracing</a:t>
            </a:r>
            <a:endParaRPr/>
          </a:p>
        </p:txBody>
      </p:sp>
      <p:sp>
        <p:nvSpPr>
          <p:cNvPr id="230" name="Google Shape;230;p36"/>
          <p:cNvSpPr txBox="1"/>
          <p:nvPr/>
        </p:nvSpPr>
        <p:spPr>
          <a:xfrm>
            <a:off x="9493250" y="6185098"/>
            <a:ext cx="21209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Ricks &amp; Liu (2018)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diagram of steps to correct hypothesis&#10;&#10;AI-generated content may be incorrect." id="231" name="Google Shape;231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7099" y="1446337"/>
            <a:ext cx="7867651" cy="491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Steps of process tracing</a:t>
            </a:r>
            <a:endParaRPr/>
          </a:p>
        </p:txBody>
      </p:sp>
      <p:pic>
        <p:nvPicPr>
          <p:cNvPr id="237" name="Google Shape;237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237" y="1605633"/>
            <a:ext cx="3914874" cy="453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37"/>
          <p:cNvSpPr txBox="1"/>
          <p:nvPr/>
        </p:nvSpPr>
        <p:spPr>
          <a:xfrm>
            <a:off x="1605573" y="6138332"/>
            <a:ext cx="146685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INTRAC (2017)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9" name="Google Shape;239;p37"/>
          <p:cNvGrpSpPr/>
          <p:nvPr/>
        </p:nvGrpSpPr>
        <p:grpSpPr>
          <a:xfrm>
            <a:off x="4732934" y="1529433"/>
            <a:ext cx="7047968" cy="4608899"/>
            <a:chOff x="860" y="0"/>
            <a:chExt cx="7047968" cy="4608899"/>
          </a:xfrm>
        </p:grpSpPr>
        <p:sp>
          <p:nvSpPr>
            <p:cNvPr id="240" name="Google Shape;240;p37"/>
            <p:cNvSpPr/>
            <p:nvPr/>
          </p:nvSpPr>
          <p:spPr>
            <a:xfrm>
              <a:off x="860" y="0"/>
              <a:ext cx="2237450" cy="4608899"/>
            </a:xfrm>
            <a:prstGeom prst="roundRect">
              <a:avLst>
                <a:gd fmla="val 10000" name="adj"/>
              </a:avLst>
            </a:prstGeom>
            <a:solidFill>
              <a:srgbClr val="CFDE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37"/>
            <p:cNvSpPr txBox="1"/>
            <p:nvPr/>
          </p:nvSpPr>
          <p:spPr>
            <a:xfrm>
              <a:off x="860" y="0"/>
              <a:ext cx="2237450" cy="13826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GB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Theorising How Interventions Produce Outcomes </a:t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7"/>
            <p:cNvSpPr/>
            <p:nvPr/>
          </p:nvSpPr>
          <p:spPr>
            <a:xfrm>
              <a:off x="224605" y="1383063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37"/>
            <p:cNvSpPr txBox="1"/>
            <p:nvPr/>
          </p:nvSpPr>
          <p:spPr>
            <a:xfrm>
              <a:off x="251125" y="1409583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Descriptive analysis of  what happened during an Intervention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37"/>
            <p:cNvSpPr/>
            <p:nvPr/>
          </p:nvSpPr>
          <p:spPr>
            <a:xfrm>
              <a:off x="224605" y="2427829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37"/>
            <p:cNvSpPr txBox="1"/>
            <p:nvPr/>
          </p:nvSpPr>
          <p:spPr>
            <a:xfrm>
              <a:off x="251125" y="2454349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Initial Exploration of how the contribution could have been produced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7"/>
            <p:cNvSpPr/>
            <p:nvPr/>
          </p:nvSpPr>
          <p:spPr>
            <a:xfrm>
              <a:off x="224605" y="3472596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37"/>
            <p:cNvSpPr txBox="1"/>
            <p:nvPr/>
          </p:nvSpPr>
          <p:spPr>
            <a:xfrm>
              <a:off x="251125" y="3499116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Disaggregation of the Process Theory of Change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7"/>
            <p:cNvSpPr/>
            <p:nvPr/>
          </p:nvSpPr>
          <p:spPr>
            <a:xfrm>
              <a:off x="2406119" y="0"/>
              <a:ext cx="2237450" cy="4608899"/>
            </a:xfrm>
            <a:prstGeom prst="roundRect">
              <a:avLst>
                <a:gd fmla="val 10000" name="adj"/>
              </a:avLst>
            </a:prstGeom>
            <a:solidFill>
              <a:srgbClr val="CFDE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37"/>
            <p:cNvSpPr txBox="1"/>
            <p:nvPr/>
          </p:nvSpPr>
          <p:spPr>
            <a:xfrm>
              <a:off x="2406119" y="0"/>
              <a:ext cx="2237450" cy="13826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GB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Tracing a Process Theory of Change Empirically</a:t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7"/>
            <p:cNvSpPr/>
            <p:nvPr/>
          </p:nvSpPr>
          <p:spPr>
            <a:xfrm>
              <a:off x="2629864" y="1384019"/>
              <a:ext cx="1789960" cy="1389646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37"/>
            <p:cNvSpPr txBox="1"/>
            <p:nvPr/>
          </p:nvSpPr>
          <p:spPr>
            <a:xfrm>
              <a:off x="2670565" y="1424720"/>
              <a:ext cx="1708558" cy="1308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Operationalization of Expected Observables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37"/>
            <p:cNvSpPr/>
            <p:nvPr/>
          </p:nvSpPr>
          <p:spPr>
            <a:xfrm>
              <a:off x="2629864" y="2987457"/>
              <a:ext cx="1789960" cy="1389646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37"/>
            <p:cNvSpPr txBox="1"/>
            <p:nvPr/>
          </p:nvSpPr>
          <p:spPr>
            <a:xfrm>
              <a:off x="2670565" y="3028158"/>
              <a:ext cx="1708558" cy="1308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Fieldwork to Test and Revise the Initial Process Theory of Change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7"/>
            <p:cNvSpPr/>
            <p:nvPr/>
          </p:nvSpPr>
          <p:spPr>
            <a:xfrm>
              <a:off x="4811378" y="0"/>
              <a:ext cx="2237450" cy="4608899"/>
            </a:xfrm>
            <a:prstGeom prst="roundRect">
              <a:avLst>
                <a:gd fmla="val 10000" name="adj"/>
              </a:avLst>
            </a:prstGeom>
            <a:solidFill>
              <a:srgbClr val="CFDE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37"/>
            <p:cNvSpPr txBox="1"/>
            <p:nvPr/>
          </p:nvSpPr>
          <p:spPr>
            <a:xfrm>
              <a:off x="4811378" y="0"/>
              <a:ext cx="2237450" cy="13826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GB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Learning Lessons From Process Tracing Case Studies</a:t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7"/>
            <p:cNvSpPr/>
            <p:nvPr/>
          </p:nvSpPr>
          <p:spPr>
            <a:xfrm>
              <a:off x="5035123" y="1383063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37"/>
            <p:cNvSpPr txBox="1"/>
            <p:nvPr/>
          </p:nvSpPr>
          <p:spPr>
            <a:xfrm>
              <a:off x="5061643" y="1409583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Case Selection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37"/>
            <p:cNvSpPr/>
            <p:nvPr/>
          </p:nvSpPr>
          <p:spPr>
            <a:xfrm>
              <a:off x="5035123" y="2427829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37"/>
            <p:cNvSpPr txBox="1"/>
            <p:nvPr/>
          </p:nvSpPr>
          <p:spPr>
            <a:xfrm>
              <a:off x="5061643" y="2454349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Details of the Inner Workings of the Intervention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7"/>
            <p:cNvSpPr/>
            <p:nvPr/>
          </p:nvSpPr>
          <p:spPr>
            <a:xfrm>
              <a:off x="5035123" y="3472596"/>
              <a:ext cx="1789960" cy="905464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37"/>
            <p:cNvSpPr txBox="1"/>
            <p:nvPr/>
          </p:nvSpPr>
          <p:spPr>
            <a:xfrm>
              <a:off x="5061643" y="3499116"/>
              <a:ext cx="1736920" cy="852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Knowledge of Contextual Factors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2" name="Google Shape;262;p37"/>
          <p:cNvSpPr txBox="1"/>
          <p:nvPr/>
        </p:nvSpPr>
        <p:spPr>
          <a:xfrm>
            <a:off x="6934200" y="6185098"/>
            <a:ext cx="22479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Beach &amp; Raimondo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Components of process tracing</a:t>
            </a:r>
            <a:endParaRPr/>
          </a:p>
        </p:txBody>
      </p:sp>
      <p:sp>
        <p:nvSpPr>
          <p:cNvPr id="268" name="Google Shape;268;p3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GB"/>
              <a:t>As an evaluation method, process tracing has three components: </a:t>
            </a:r>
            <a:endParaRPr/>
          </a:p>
          <a:p>
            <a:pPr indent="-5715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AutoNum type="romanLcParenBoth"/>
            </a:pPr>
            <a:r>
              <a:rPr b="1" lang="en-GB"/>
              <a:t>a “process” theory</a:t>
            </a:r>
            <a:r>
              <a:rPr lang="en-GB"/>
              <a:t>, which is a granular causal theory that links an intervention and contribution through a process theory of change (pToC) that models, theoretically, the sequence of interactions between a particular policy or program intervention and a particular contribution to a policy or program outcome; </a:t>
            </a:r>
            <a:endParaRPr/>
          </a:p>
          <a:p>
            <a:pPr indent="-5715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AutoNum type="romanLcParenBoth"/>
            </a:pPr>
            <a:r>
              <a:rPr b="1" lang="en-GB"/>
              <a:t>“tracing” </a:t>
            </a:r>
            <a:r>
              <a:rPr lang="en-GB"/>
              <a:t>of the pToC by assessing empirical observables produced by the activities and links in the process; and </a:t>
            </a:r>
            <a:endParaRPr/>
          </a:p>
          <a:p>
            <a:pPr indent="-5715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AutoNum type="romanLcParenBoth"/>
            </a:pPr>
            <a:r>
              <a:rPr b="1" lang="en-GB"/>
              <a:t>drawing of more general lessons from the cases studied </a:t>
            </a:r>
            <a:r>
              <a:rPr lang="en-GB"/>
              <a:t>by identifying </a:t>
            </a:r>
            <a:r>
              <a:rPr i="1" lang="en-GB"/>
              <a:t>why the intervention worked </a:t>
            </a:r>
            <a:r>
              <a:rPr lang="en-GB"/>
              <a:t>in those cases and </a:t>
            </a:r>
            <a:r>
              <a:rPr i="1" lang="en-GB"/>
              <a:t>what contextual factors need to be present for it to work</a:t>
            </a:r>
            <a:r>
              <a:rPr b="1" i="1" lang="en-GB"/>
              <a:t> </a:t>
            </a:r>
            <a:r>
              <a:rPr lang="en-GB"/>
              <a:t>in analogous ways in other cases.</a:t>
            </a:r>
            <a:endParaRPr/>
          </a:p>
        </p:txBody>
      </p:sp>
      <p:sp>
        <p:nvSpPr>
          <p:cNvPr id="269" name="Google Shape;269;p38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Derek, and Estelle Raimondo.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ToC vs pToC</a:t>
            </a:r>
            <a:endParaRPr/>
          </a:p>
        </p:txBody>
      </p:sp>
      <p:sp>
        <p:nvSpPr>
          <p:cNvPr id="275" name="Google Shape;275;p3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Theory of Change</a:t>
            </a:r>
            <a:endParaRPr/>
          </a:p>
        </p:txBody>
      </p:sp>
      <p:sp>
        <p:nvSpPr>
          <p:cNvPr id="276" name="Google Shape;276;p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describes, in terms of assumptions, the causal links between the inputs to and activities of a project and the outputs from and outcomes and impacts of the project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tends to depict interventions in snapshot form, describing inputs and activities followed by outputs and outcomes</a:t>
            </a:r>
            <a:endParaRPr/>
          </a:p>
        </p:txBody>
      </p:sp>
      <p:sp>
        <p:nvSpPr>
          <p:cNvPr id="277" name="Google Shape;277;p3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Process Theory of Change</a:t>
            </a:r>
            <a:endParaRPr/>
          </a:p>
        </p:txBody>
      </p:sp>
      <p:sp>
        <p:nvSpPr>
          <p:cNvPr id="278" name="Google Shape;278;p3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tries to break down each of the links into a set of activities and interactions that illustrate the actual behavioral link between an input and an output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offers a more dynamic picture that breaks down the interactions between program actors and beneficiaries into a series of episodes</a:t>
            </a:r>
            <a:endParaRPr/>
          </a:p>
        </p:txBody>
      </p:sp>
      <p:sp>
        <p:nvSpPr>
          <p:cNvPr id="279" name="Google Shape;279;p39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Derek, and Estelle Raimondo.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pToC</a:t>
            </a:r>
            <a:endParaRPr/>
          </a:p>
        </p:txBody>
      </p:sp>
      <p:sp>
        <p:nvSpPr>
          <p:cNvPr id="285" name="Google Shape;285;p4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A good pToC includes </a:t>
            </a:r>
            <a:r>
              <a:rPr b="1" lang="en-GB"/>
              <a:t>only the key episodes of interaction </a:t>
            </a:r>
            <a:r>
              <a:rPr lang="en-GB"/>
              <a:t>that </a:t>
            </a:r>
            <a:r>
              <a:rPr b="1" lang="en-GB"/>
              <a:t>link the actions of program actors and those affected by these actions </a:t>
            </a:r>
            <a:r>
              <a:rPr lang="en-GB"/>
              <a:t>in a causal sequence that produces one or more contributions to program or policy outcomes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These episodes in a causal process are also known as </a:t>
            </a:r>
            <a:r>
              <a:rPr b="1" lang="en-GB"/>
              <a:t>causal hotspots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To identify key episodes, evaluators must ask themselves </a:t>
            </a:r>
            <a:r>
              <a:rPr b="1" lang="en-GB"/>
              <a:t>which interactions have been critical in enabling actors to overcome challenges and barriers</a:t>
            </a:r>
            <a:r>
              <a:rPr lang="en-GB"/>
              <a:t> that otherwise would have stood in the way of achieving the change the program or policy intended to accomplish</a:t>
            </a:r>
            <a:endParaRPr/>
          </a:p>
        </p:txBody>
      </p:sp>
      <p:sp>
        <p:nvSpPr>
          <p:cNvPr id="286" name="Google Shape;286;p40"/>
          <p:cNvSpPr txBox="1"/>
          <p:nvPr/>
        </p:nvSpPr>
        <p:spPr>
          <a:xfrm>
            <a:off x="838200" y="5969655"/>
            <a:ext cx="11030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Derek, and Estelle Raimondo.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Google Shape;291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0046" y="761628"/>
            <a:ext cx="9011908" cy="53347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41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D., and Raimondo, E.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Steps in Process Tracing: Developing a pToC</a:t>
            </a:r>
            <a:endParaRPr/>
          </a:p>
        </p:txBody>
      </p:sp>
      <p:sp>
        <p:nvSpPr>
          <p:cNvPr id="298" name="Google Shape;298;p4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b="1" lang="en-GB"/>
              <a:t>Descriptive analysis of what happened</a:t>
            </a:r>
            <a:r>
              <a:rPr lang="en-GB"/>
              <a:t>, identifying what activities were associated with the intervention and what potential contributions to the final policy or program outcome each activity might have produced;</a:t>
            </a:r>
            <a:endParaRPr/>
          </a:p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GB"/>
              <a:t>Initial exploration of </a:t>
            </a:r>
            <a:r>
              <a:rPr b="1" lang="en-GB"/>
              <a:t>how each contribution to the final outcome might have been plausibly produced</a:t>
            </a:r>
            <a:r>
              <a:rPr lang="en-GB"/>
              <a:t>, including identification of key episodes;</a:t>
            </a:r>
            <a:endParaRPr/>
          </a:p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b="1" lang="en-GB"/>
              <a:t>Disaggregation of the pToC </a:t>
            </a:r>
            <a:r>
              <a:rPr lang="en-GB"/>
              <a:t>into episodes of interaction between actors.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99" name="Google Shape;299;p42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D., and Raimondo, E.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Steps in Process Tracing: Tracing</a:t>
            </a:r>
            <a:endParaRPr/>
          </a:p>
        </p:txBody>
      </p:sp>
      <p:sp>
        <p:nvSpPr>
          <p:cNvPr id="305" name="Google Shape;305;p4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b="1" lang="en-GB"/>
              <a:t>Operationalisation of expected observables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i="1" lang="en-GB"/>
              <a:t>What should we find? What kind of evidence would be needed for yes/no?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Need-to-find evidence = disconfirmatory evidence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Love-to-find evidence = confirmatory evidence</a:t>
            </a:r>
            <a:endParaRPr/>
          </a:p>
          <a:p>
            <a:pPr indent="-457200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b="1" lang="en-GB"/>
              <a:t>Operationalisation of data and information collection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Interviews, surveys, attendance logs, minutes, social media </a:t>
            </a:r>
            <a:endParaRPr/>
          </a:p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b="1" lang="en-GB"/>
              <a:t>Fieldwork to Test and Revise the Initial Process Theory of Change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Triangulation across sources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Organisation of data and information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7297"/>
              <a:buChar char="•"/>
            </a:pPr>
            <a:r>
              <a:rPr lang="en-GB"/>
              <a:t>Mechanism diagrams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7297"/>
              <a:buChar char="•"/>
            </a:pPr>
            <a:r>
              <a:rPr lang="en-GB"/>
              <a:t>Evidence matrices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7297"/>
              <a:buChar char="•"/>
            </a:pPr>
            <a:r>
              <a:rPr lang="en-GB"/>
              <a:t>Coding frameworks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None/>
            </a:pPr>
            <a:r>
              <a:t/>
            </a:r>
            <a:endParaRPr/>
          </a:p>
        </p:txBody>
      </p:sp>
      <p:sp>
        <p:nvSpPr>
          <p:cNvPr id="306" name="Google Shape;306;p43"/>
          <p:cNvSpPr txBox="1"/>
          <p:nvPr/>
        </p:nvSpPr>
        <p:spPr>
          <a:xfrm>
            <a:off x="8204200" y="6096655"/>
            <a:ext cx="343535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Modified from Beach &amp; Raimondo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Evaluating the collected evidence</a:t>
            </a:r>
            <a:endParaRPr/>
          </a:p>
        </p:txBody>
      </p:sp>
      <p:sp>
        <p:nvSpPr>
          <p:cNvPr id="312" name="Google Shape;312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Straw-in-the-wind tests: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Evidence that is neither unique nor certain. Passing this test only weakly supports the hypothesis but doesn't eliminate other possibilities.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Hoop tests: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Evidence that is necessary (a "hoop" that must be jumped through) but not sufficient to confirm the hypothesis. If the evidence fails this test, the hypothesis can be eliminated.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Smoking gun tests: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Evidence that is unique and strongly supports the hypothesis but doesn't eliminate other potential explanations.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Char char="•"/>
            </a:pPr>
            <a:r>
              <a:rPr lang="en-GB"/>
              <a:t>Doubly decisive tests: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en-GB"/>
              <a:t>Evidence that is both unique and certain, meaning it strongly confirms the hypothesis and eliminates rival explanations.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6014" y="273050"/>
            <a:ext cx="8019972" cy="5978525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3"/>
          <p:cNvSpPr txBox="1"/>
          <p:nvPr/>
        </p:nvSpPr>
        <p:spPr>
          <a:xfrm>
            <a:off x="4051300" y="6193035"/>
            <a:ext cx="497205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Simister, N and Scholz, V. Process tracing. INTRAC (2017)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Evaluation approaches and methods</a:t>
            </a:r>
            <a:endParaRPr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267927" y="2520789"/>
            <a:ext cx="2016280" cy="615583"/>
          </a:xfrm>
          <a:prstGeom prst="rect">
            <a:avLst/>
          </a:prstGeom>
          <a:solidFill>
            <a:srgbClr val="FFD966"/>
          </a:solidFill>
          <a:ln cap="flat" cmpd="sng" w="25400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b="1" lang="en-GB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methods</a:t>
            </a:r>
            <a:endParaRPr/>
          </a:p>
        </p:txBody>
      </p:sp>
      <p:sp>
        <p:nvSpPr>
          <p:cNvPr id="148" name="Google Shape;148;p27"/>
          <p:cNvSpPr txBox="1"/>
          <p:nvPr/>
        </p:nvSpPr>
        <p:spPr>
          <a:xfrm>
            <a:off x="1913055" y="1340988"/>
            <a:ext cx="3500593" cy="615583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343A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Evaluation approaches</a:t>
            </a:r>
            <a:endParaRPr/>
          </a:p>
        </p:txBody>
      </p:sp>
      <p:sp>
        <p:nvSpPr>
          <p:cNvPr id="149" name="Google Shape;149;p27"/>
          <p:cNvSpPr/>
          <p:nvPr/>
        </p:nvSpPr>
        <p:spPr>
          <a:xfrm>
            <a:off x="3951333" y="2572973"/>
            <a:ext cx="1529867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63242" y="-5551"/>
                </a:lnTo>
              </a:path>
            </a:pathLst>
          </a:custGeom>
          <a:solidFill>
            <a:srgbClr val="C9C9C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Quantitative</a:t>
            </a:r>
            <a:endParaRPr/>
          </a:p>
        </p:txBody>
      </p:sp>
      <p:sp>
        <p:nvSpPr>
          <p:cNvPr id="150" name="Google Shape;150;p27"/>
          <p:cNvSpPr/>
          <p:nvPr/>
        </p:nvSpPr>
        <p:spPr>
          <a:xfrm>
            <a:off x="6669130" y="2509811"/>
            <a:ext cx="1357381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-29477" y="-53549"/>
                </a:lnTo>
              </a:path>
            </a:pathLst>
          </a:custGeom>
          <a:solidFill>
            <a:srgbClr val="C9C9C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Qualitative</a:t>
            </a:r>
            <a:endParaRPr/>
          </a:p>
        </p:txBody>
      </p:sp>
      <p:sp>
        <p:nvSpPr>
          <p:cNvPr id="151" name="Google Shape;151;p27"/>
          <p:cNvSpPr/>
          <p:nvPr/>
        </p:nvSpPr>
        <p:spPr>
          <a:xfrm>
            <a:off x="8134148" y="1442321"/>
            <a:ext cx="1618826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985" y="54517"/>
                </a:moveTo>
                <a:lnTo>
                  <a:pt x="-49801" y="126475"/>
                </a:lnTo>
              </a:path>
            </a:pathLst>
          </a:custGeom>
          <a:solidFill>
            <a:srgbClr val="C9C9C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Theory-based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7"/>
          <p:cNvSpPr/>
          <p:nvPr/>
        </p:nvSpPr>
        <p:spPr>
          <a:xfrm>
            <a:off x="3129325" y="3929175"/>
            <a:ext cx="1683900" cy="57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113966" y="-159733"/>
                </a:lnTo>
              </a:path>
            </a:pathLst>
          </a:custGeom>
          <a:solidFill>
            <a:schemeClr val="accent5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Quasi-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experimental</a:t>
            </a:r>
            <a:endParaRPr/>
          </a:p>
        </p:txBody>
      </p:sp>
      <p:sp>
        <p:nvSpPr>
          <p:cNvPr id="153" name="Google Shape;153;p27"/>
          <p:cNvSpPr/>
          <p:nvPr/>
        </p:nvSpPr>
        <p:spPr>
          <a:xfrm>
            <a:off x="4933452" y="3924692"/>
            <a:ext cx="1733770" cy="57071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11966" y="-164822"/>
                </a:lnTo>
              </a:path>
            </a:pathLst>
          </a:custGeom>
          <a:solidFill>
            <a:schemeClr val="accent5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Non-experimental</a:t>
            </a:r>
            <a:endParaRPr/>
          </a:p>
        </p:txBody>
      </p:sp>
      <p:sp>
        <p:nvSpPr>
          <p:cNvPr id="154" name="Google Shape;154;p27"/>
          <p:cNvSpPr/>
          <p:nvPr/>
        </p:nvSpPr>
        <p:spPr>
          <a:xfrm>
            <a:off x="6914722" y="4838888"/>
            <a:ext cx="866195" cy="57071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118805" y="-94571"/>
                </a:lnTo>
              </a:path>
            </a:pathLst>
          </a:custGeom>
          <a:solidFill>
            <a:srgbClr val="C4E0B2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group</a:t>
            </a:r>
            <a:endParaRPr/>
          </a:p>
        </p:txBody>
      </p:sp>
      <p:sp>
        <p:nvSpPr>
          <p:cNvPr id="155" name="Google Shape;155;p27"/>
          <p:cNvSpPr/>
          <p:nvPr/>
        </p:nvSpPr>
        <p:spPr>
          <a:xfrm>
            <a:off x="5699001" y="3136372"/>
            <a:ext cx="1117477" cy="4499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50599" y="-1312"/>
                </a:moveTo>
                <a:lnTo>
                  <a:pt x="-20258" y="-90946"/>
                </a:lnTo>
              </a:path>
            </a:pathLst>
          </a:custGeom>
          <a:solidFill>
            <a:srgbClr val="A8D08C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Survey</a:t>
            </a:r>
            <a:endParaRPr/>
          </a:p>
        </p:txBody>
      </p:sp>
      <p:sp>
        <p:nvSpPr>
          <p:cNvPr id="156" name="Google Shape;156;p27"/>
          <p:cNvSpPr/>
          <p:nvPr/>
        </p:nvSpPr>
        <p:spPr>
          <a:xfrm>
            <a:off x="10208084" y="1648779"/>
            <a:ext cx="929460" cy="41107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2004" y="50749"/>
                </a:moveTo>
                <a:lnTo>
                  <a:pt x="-56623" y="45197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QCA</a:t>
            </a:r>
            <a:endParaRPr/>
          </a:p>
        </p:txBody>
      </p:sp>
      <p:sp>
        <p:nvSpPr>
          <p:cNvPr id="157" name="Google Shape;157;p27"/>
          <p:cNvSpPr/>
          <p:nvPr/>
        </p:nvSpPr>
        <p:spPr>
          <a:xfrm>
            <a:off x="3241319" y="4664740"/>
            <a:ext cx="633993" cy="3482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73304" y="-4958"/>
                </a:moveTo>
                <a:lnTo>
                  <a:pt x="133405" y="-57016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DID</a:t>
            </a:r>
            <a:endParaRPr/>
          </a:p>
        </p:txBody>
      </p:sp>
      <p:sp>
        <p:nvSpPr>
          <p:cNvPr id="158" name="Google Shape;158;p27"/>
          <p:cNvSpPr/>
          <p:nvPr/>
        </p:nvSpPr>
        <p:spPr>
          <a:xfrm>
            <a:off x="6146556" y="4663449"/>
            <a:ext cx="612397" cy="375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68699" y="-50929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</a:t>
            </a:r>
            <a:endParaRPr/>
          </a:p>
        </p:txBody>
      </p:sp>
      <p:sp>
        <p:nvSpPr>
          <p:cNvPr id="159" name="Google Shape;159;p27"/>
          <p:cNvSpPr/>
          <p:nvPr/>
        </p:nvSpPr>
        <p:spPr>
          <a:xfrm>
            <a:off x="3746980" y="5151725"/>
            <a:ext cx="710671" cy="34117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48112" y="-229889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RDD</a:t>
            </a:r>
            <a:r>
              <a:rPr b="0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0" name="Google Shape;160;p27"/>
          <p:cNvSpPr/>
          <p:nvPr/>
        </p:nvSpPr>
        <p:spPr>
          <a:xfrm>
            <a:off x="4849340" y="4663449"/>
            <a:ext cx="1226798" cy="375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68699" y="-50929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Modelling</a:t>
            </a:r>
            <a:endParaRPr/>
          </a:p>
        </p:txBody>
      </p:sp>
      <p:sp>
        <p:nvSpPr>
          <p:cNvPr id="161" name="Google Shape;161;p27"/>
          <p:cNvSpPr/>
          <p:nvPr/>
        </p:nvSpPr>
        <p:spPr>
          <a:xfrm>
            <a:off x="7013914" y="3860398"/>
            <a:ext cx="1441519" cy="57071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31583" y="-160853"/>
                </a:lnTo>
              </a:path>
            </a:pathLst>
          </a:custGeom>
          <a:solidFill>
            <a:srgbClr val="C4E0B2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Interview</a:t>
            </a:r>
            <a:endParaRPr/>
          </a:p>
        </p:txBody>
      </p:sp>
      <p:sp>
        <p:nvSpPr>
          <p:cNvPr id="162" name="Google Shape;162;p27"/>
          <p:cNvSpPr/>
          <p:nvPr/>
        </p:nvSpPr>
        <p:spPr>
          <a:xfrm>
            <a:off x="1148624" y="4327005"/>
            <a:ext cx="1580839" cy="57071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118771" y="62036"/>
                </a:moveTo>
                <a:lnTo>
                  <a:pt x="161171" y="-27084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Matching methods</a:t>
            </a:r>
            <a:endParaRPr/>
          </a:p>
        </p:txBody>
      </p:sp>
      <p:sp>
        <p:nvSpPr>
          <p:cNvPr id="163" name="Google Shape;163;p27"/>
          <p:cNvSpPr/>
          <p:nvPr/>
        </p:nvSpPr>
        <p:spPr>
          <a:xfrm>
            <a:off x="1079496" y="5511970"/>
            <a:ext cx="937449" cy="3482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98046" y="-2398"/>
                </a:moveTo>
                <a:lnTo>
                  <a:pt x="89630" y="-213256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GPSM</a:t>
            </a:r>
            <a:endParaRPr/>
          </a:p>
        </p:txBody>
      </p:sp>
      <p:sp>
        <p:nvSpPr>
          <p:cNvPr id="164" name="Google Shape;164;p27"/>
          <p:cNvSpPr/>
          <p:nvPr/>
        </p:nvSpPr>
        <p:spPr>
          <a:xfrm>
            <a:off x="929482" y="5039585"/>
            <a:ext cx="678988" cy="3482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73304" y="-4958"/>
                </a:moveTo>
                <a:lnTo>
                  <a:pt x="118952" y="-41647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PSM</a:t>
            </a:r>
            <a:endParaRPr/>
          </a:p>
        </p:txBody>
      </p:sp>
      <p:sp>
        <p:nvSpPr>
          <p:cNvPr id="165" name="Google Shape;165;p27"/>
          <p:cNvSpPr/>
          <p:nvPr/>
        </p:nvSpPr>
        <p:spPr>
          <a:xfrm>
            <a:off x="2626676" y="5498812"/>
            <a:ext cx="678988" cy="3482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114034" y="-7519"/>
                </a:moveTo>
                <a:lnTo>
                  <a:pt x="9901" y="-210694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GEM</a:t>
            </a:r>
            <a:endParaRPr/>
          </a:p>
        </p:txBody>
      </p:sp>
      <p:sp>
        <p:nvSpPr>
          <p:cNvPr id="166" name="Google Shape;166;p27"/>
          <p:cNvSpPr/>
          <p:nvPr/>
        </p:nvSpPr>
        <p:spPr>
          <a:xfrm>
            <a:off x="2008067" y="5051568"/>
            <a:ext cx="678988" cy="34829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73304" y="-4958"/>
                </a:moveTo>
                <a:lnTo>
                  <a:pt x="44062" y="-51893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CEM</a:t>
            </a:r>
            <a:endParaRPr/>
          </a:p>
        </p:txBody>
      </p:sp>
      <p:sp>
        <p:nvSpPr>
          <p:cNvPr id="167" name="Google Shape;167;p27"/>
          <p:cNvSpPr/>
          <p:nvPr/>
        </p:nvSpPr>
        <p:spPr>
          <a:xfrm>
            <a:off x="7993307" y="4871700"/>
            <a:ext cx="1034164" cy="57071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44858" y="-3961"/>
                </a:moveTo>
                <a:lnTo>
                  <a:pt x="-15083" y="-94570"/>
                </a:lnTo>
              </a:path>
            </a:pathLst>
          </a:custGeom>
          <a:solidFill>
            <a:srgbClr val="A8D08C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Face-to-face</a:t>
            </a:r>
            <a:endParaRPr/>
          </a:p>
        </p:txBody>
      </p:sp>
      <p:sp>
        <p:nvSpPr>
          <p:cNvPr id="168" name="Google Shape;168;p27"/>
          <p:cNvSpPr txBox="1"/>
          <p:nvPr/>
        </p:nvSpPr>
        <p:spPr>
          <a:xfrm>
            <a:off x="8203581" y="63942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69" name="Google Shape;169;p27"/>
          <p:cNvSpPr/>
          <p:nvPr/>
        </p:nvSpPr>
        <p:spPr>
          <a:xfrm>
            <a:off x="8154784" y="3192600"/>
            <a:ext cx="1357381" cy="4544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2004" y="50749"/>
                </a:moveTo>
                <a:lnTo>
                  <a:pt x="-12264" y="-27584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Case study</a:t>
            </a:r>
            <a:endParaRPr/>
          </a:p>
        </p:txBody>
      </p:sp>
      <p:cxnSp>
        <p:nvCxnSpPr>
          <p:cNvPr id="170" name="Google Shape;170;p27"/>
          <p:cNvCxnSpPr>
            <a:stCxn id="155" idx="3"/>
            <a:endCxn id="150" idx="2"/>
          </p:cNvCxnSpPr>
          <p:nvPr/>
        </p:nvCxnSpPr>
        <p:spPr>
          <a:xfrm flipH="1" rot="10800000">
            <a:off x="6257740" y="2792272"/>
            <a:ext cx="411300" cy="3441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71" name="Google Shape;171;p27"/>
          <p:cNvSpPr/>
          <p:nvPr/>
        </p:nvSpPr>
        <p:spPr>
          <a:xfrm>
            <a:off x="5578611" y="1683781"/>
            <a:ext cx="1856300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46801" y="118297"/>
                </a:moveTo>
                <a:lnTo>
                  <a:pt x="-32494" y="189925"/>
                </a:lnTo>
              </a:path>
            </a:pathLst>
          </a:custGeom>
          <a:solidFill>
            <a:srgbClr val="C9C9C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Mixed methods</a:t>
            </a:r>
            <a:endParaRPr/>
          </a:p>
        </p:txBody>
      </p:sp>
      <p:sp>
        <p:nvSpPr>
          <p:cNvPr id="172" name="Google Shape;172;p27"/>
          <p:cNvSpPr/>
          <p:nvPr/>
        </p:nvSpPr>
        <p:spPr>
          <a:xfrm>
            <a:off x="1896636" y="3199211"/>
            <a:ext cx="1580839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152171" y="-70538"/>
                </a:lnTo>
              </a:path>
            </a:pathLst>
          </a:custGeom>
          <a:solidFill>
            <a:schemeClr val="accent5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Experimental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7"/>
          <p:cNvSpPr/>
          <p:nvPr/>
        </p:nvSpPr>
        <p:spPr>
          <a:xfrm>
            <a:off x="140253" y="3483708"/>
            <a:ext cx="1580839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131336" y="-18306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Randomised control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7"/>
          <p:cNvSpPr/>
          <p:nvPr/>
        </p:nvSpPr>
        <p:spPr>
          <a:xfrm>
            <a:off x="8265982" y="2362458"/>
            <a:ext cx="1355157" cy="5650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59406" y="-4886"/>
                </a:moveTo>
                <a:lnTo>
                  <a:pt x="59363" y="-77298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 tracing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4119346" y="5672960"/>
            <a:ext cx="1459265" cy="51704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68546" y="-2398"/>
                </a:moveTo>
                <a:lnTo>
                  <a:pt x="8610" y="-273247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Synthetic control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9752974" y="2158762"/>
            <a:ext cx="1557539" cy="8005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2004" y="50749"/>
                </a:moveTo>
                <a:lnTo>
                  <a:pt x="-16906" y="-20786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Contribution analysis</a:t>
            </a:r>
            <a:endParaRPr/>
          </a:p>
        </p:txBody>
      </p:sp>
      <p:sp>
        <p:nvSpPr>
          <p:cNvPr id="177" name="Google Shape;177;p27"/>
          <p:cNvSpPr/>
          <p:nvPr/>
        </p:nvSpPr>
        <p:spPr>
          <a:xfrm>
            <a:off x="10044992" y="929917"/>
            <a:ext cx="1557539" cy="51240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2004" y="50749"/>
                </a:moveTo>
                <a:lnTo>
                  <a:pt x="-21035" y="120390"/>
                </a:lnTo>
              </a:path>
            </a:pathLst>
          </a:custGeom>
          <a:solidFill>
            <a:srgbClr val="FFD966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Realist evaluation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7752" y="177800"/>
            <a:ext cx="7036496" cy="6030232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44"/>
          <p:cNvSpPr txBox="1"/>
          <p:nvPr/>
        </p:nvSpPr>
        <p:spPr>
          <a:xfrm>
            <a:off x="822025" y="6208026"/>
            <a:ext cx="11046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Derek, and Estelle Raimondo.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Steps in Process Tracing: Lessons from cases</a:t>
            </a:r>
            <a:endParaRPr/>
          </a:p>
        </p:txBody>
      </p:sp>
      <p:sp>
        <p:nvSpPr>
          <p:cNvPr id="330" name="Google Shape;330;p4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b="1" lang="en-GB"/>
              <a:t>Descriptive analysis of what happened</a:t>
            </a:r>
            <a:r>
              <a:rPr lang="en-GB"/>
              <a:t>, identifying what activities were associated with the intervention and what potential contributions to the final policy or program outcome each activity might have produced;</a:t>
            </a:r>
            <a:endParaRPr/>
          </a:p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GB"/>
              <a:t>Initial exploration of </a:t>
            </a:r>
            <a:r>
              <a:rPr b="1" lang="en-GB"/>
              <a:t>how each contribution to the final outcome might have been plausibly produced</a:t>
            </a:r>
            <a:r>
              <a:rPr lang="en-GB"/>
              <a:t>, including identification of key episodes;</a:t>
            </a:r>
            <a:endParaRPr/>
          </a:p>
          <a:p>
            <a:pPr indent="-514350" lvl="0" marL="6286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b="1" lang="en-GB"/>
              <a:t>Disaggregation of the pToC </a:t>
            </a:r>
            <a:r>
              <a:rPr lang="en-GB"/>
              <a:t>into episodes of interaction between actors.</a:t>
            </a:r>
            <a:endParaRPr/>
          </a:p>
        </p:txBody>
      </p:sp>
      <p:sp>
        <p:nvSpPr>
          <p:cNvPr id="331" name="Google Shape;331;p45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Derek, and Estelle Raimondo.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6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Example</a:t>
            </a:r>
            <a:endParaRPr/>
          </a:p>
        </p:txBody>
      </p:sp>
      <p:sp>
        <p:nvSpPr>
          <p:cNvPr id="337" name="Google Shape;337;p46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Example: reduction of administrative burden</a:t>
            </a:r>
            <a:endParaRPr/>
          </a:p>
        </p:txBody>
      </p:sp>
      <p:sp>
        <p:nvSpPr>
          <p:cNvPr id="343" name="Google Shape;343;p47"/>
          <p:cNvSpPr/>
          <p:nvPr/>
        </p:nvSpPr>
        <p:spPr>
          <a:xfrm>
            <a:off x="200353" y="2724149"/>
            <a:ext cx="2165350" cy="25733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Programme evaluation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Recommendation: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Improvement of electronic application system to reduce administrative burden of the beneficiaries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47"/>
          <p:cNvSpPr/>
          <p:nvPr/>
        </p:nvSpPr>
        <p:spPr>
          <a:xfrm>
            <a:off x="2597150" y="2724149"/>
            <a:ext cx="1780409" cy="25733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DESK OFFICER OF THE MANAGING AUTHORITY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Reads the evaluation report and discusses the findings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47"/>
          <p:cNvSpPr/>
          <p:nvPr/>
        </p:nvSpPr>
        <p:spPr>
          <a:xfrm>
            <a:off x="4537184" y="2699843"/>
            <a:ext cx="1780409" cy="25733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HEAD OF MANAGING AUTHORITY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Decides to start a project for developing the electronic application system. Decides on funding.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7"/>
          <p:cNvSpPr/>
          <p:nvPr/>
        </p:nvSpPr>
        <p:spPr>
          <a:xfrm>
            <a:off x="2597151" y="1815501"/>
            <a:ext cx="7600510" cy="78397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CHALLENGES OR BARRIERS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Funding, resources, successful IT project, engagement of final users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47"/>
          <p:cNvSpPr/>
          <p:nvPr/>
        </p:nvSpPr>
        <p:spPr>
          <a:xfrm>
            <a:off x="2597149" y="5422221"/>
            <a:ext cx="7600509" cy="78397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CONTEXTUAL CONDITIONS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Enthusiastic desk officer, Head of MA interested in reducing administrative burden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47"/>
          <p:cNvSpPr/>
          <p:nvPr/>
        </p:nvSpPr>
        <p:spPr>
          <a:xfrm>
            <a:off x="6477218" y="2699843"/>
            <a:ext cx="1780409" cy="25733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CONTRACTORS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 the electronic application system. A 6-month development project is started. Feedback from final users (=beneficiaries) is sought in the process.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47"/>
          <p:cNvSpPr/>
          <p:nvPr/>
        </p:nvSpPr>
        <p:spPr>
          <a:xfrm>
            <a:off x="10357286" y="3263260"/>
            <a:ext cx="1675964" cy="200997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system becomes easier and faster to use, which reduces the administrative burden for the beneficiaries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47"/>
          <p:cNvSpPr/>
          <p:nvPr/>
        </p:nvSpPr>
        <p:spPr>
          <a:xfrm>
            <a:off x="8417252" y="2699843"/>
            <a:ext cx="1780409" cy="25733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DESK OFFICER OF THE MANAGING AUTHORITY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Writes guidance on the updated electronic application system and communicates the changes to the beneficiaries.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Excercise</a:t>
            </a:r>
            <a:endParaRPr/>
          </a:p>
        </p:txBody>
      </p:sp>
      <p:sp>
        <p:nvSpPr>
          <p:cNvPr id="356" name="Google Shape;356;p4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Work on the basis of the </a:t>
            </a:r>
            <a:r>
              <a:rPr b="1" lang="en-GB"/>
              <a:t>case </a:t>
            </a:r>
            <a:r>
              <a:rPr lang="en-GB"/>
              <a:t>we worked on in the previous exercises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/>
              <a:t>TASKS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Define the </a:t>
            </a:r>
            <a:r>
              <a:rPr b="1" lang="en-GB"/>
              <a:t>change process </a:t>
            </a:r>
            <a:r>
              <a:rPr lang="en-GB"/>
              <a:t>to be examined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GB"/>
              <a:t>Develop a Process Theory of Change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Establish the </a:t>
            </a:r>
            <a:r>
              <a:rPr b="1" lang="en-GB"/>
              <a:t>evidence</a:t>
            </a:r>
            <a:r>
              <a:rPr lang="en-GB"/>
              <a:t> (consider the tests!)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What would prove / disprove the causality?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GB"/>
              <a:t>Plan data and information collection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What kind of data/information would be collected? </a:t>
            </a:r>
            <a:endParaRPr/>
          </a:p>
          <a:p>
            <a: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Google Shape;361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0046" y="761628"/>
            <a:ext cx="9011908" cy="5334744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49"/>
          <p:cNvSpPr txBox="1"/>
          <p:nvPr/>
        </p:nvSpPr>
        <p:spPr>
          <a:xfrm>
            <a:off x="838200" y="5969655"/>
            <a:ext cx="110299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Beach, D., and Raimondo, E. 2025. Process-Tracing Methods in Program Evaluation. IEG Methods and Evaluation Capacity Development Working Paper Series. Independent Evaluation Group. World Bank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Further Reading</a:t>
            </a:r>
            <a:endParaRPr/>
          </a:p>
        </p:txBody>
      </p:sp>
      <p:sp>
        <p:nvSpPr>
          <p:cNvPr id="368" name="Google Shape;368;p5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Beach, Derek, and Estelle Raimondo. 2025. Process-Tracing Methods in Program Evaluation. IEG Methods and Evaluation Capacity Development Working Paper Series. Independent Evaluation Group. World Bank.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https://ieg.worldbankgroup.org/sites/default/files/Data/Evaluation/files/report-methods-Process_Tracing.pdf</a:t>
            </a:r>
            <a:r>
              <a:rPr lang="en-GB"/>
              <a:t> 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Ricks JI, Liu AH. Process-Tracing Research Designs: A Practical Guide. </a:t>
            </a:r>
            <a:r>
              <a:rPr i="1" lang="en-GB"/>
              <a:t>PS: Political Science &amp; Politics</a:t>
            </a:r>
            <a:r>
              <a:rPr lang="en-GB"/>
              <a:t>. 2018;51(4):842-846. doi:10.1017/S1049096518000975  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Bennett, A (2010). “Process Tracing and Causal Inference.” In Rethinking Social Inquiry: Diverse Tools, Shared Standards, 2</a:t>
            </a:r>
            <a:r>
              <a:rPr baseline="30000" lang="en-GB"/>
              <a:t>nd</a:t>
            </a:r>
            <a:r>
              <a:rPr lang="en-GB"/>
              <a:t> ed., ed. Henry E Brady and David Collier, 207–19. Lanham, MD. Rowman and Littlefield.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Collier, D (2011). Understandig Process Tracing. Political Science and Politics 44(4):823-830.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Falleti, T (2006). ‘Theory-guided Process Tracing in Comparative Politics: Something old, something new’. APSA-CP: Newsletter of the American Political Science Association 17.1: 9–14.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George, A and Bennett, A (2005). Case Studies and Theory Development in the Social Sciences. (Belfer Center Studies in International Security). The MIT Press.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Oxfam (2011). Process Tracing: Draft protocol. Oxfam GB.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GB"/>
              <a:t>Punton, M and Welle, K (2015). Straws-in-the-wind, Hoops and Smoking Guns: What can process tracing offer to impact evaluation? IDS CDI Practice Paper, No. 10, 2015.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Process tracing</a:t>
            </a:r>
            <a:endParaRPr/>
          </a:p>
        </p:txBody>
      </p:sp>
      <p:sp>
        <p:nvSpPr>
          <p:cNvPr id="183" name="Google Shape;183;p2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Process tracing</a:t>
            </a:r>
            <a:endParaRPr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677333" y="1519706"/>
            <a:ext cx="10981267" cy="4296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91836"/>
              <a:buNone/>
            </a:pPr>
            <a:r>
              <a:rPr lang="en-GB"/>
              <a:t>The main purpose of process tracing is to establish whether, and how, a potential cause or causes influenced a specified change or set of changes. This is done by applying formal tests to examine the strength of evidence linking potential causes to the changes. 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Process tracing = tracing 'how change happens’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Emphasizes the explicit connections between actors, their actions, and resulting behavioral changes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Qualitative method to trace causal mechanisms in individual cases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Focus on within-case causal inference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Based on evidence-based reasoning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Tests causal paths (Theory of Change)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Complements other methods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Char char="•"/>
            </a:pPr>
            <a:r>
              <a:rPr lang="en-GB"/>
              <a:t>Employs Bayesian logic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836"/>
              <a:buNone/>
            </a:pPr>
            <a:r>
              <a:t/>
            </a:r>
            <a:endParaRPr/>
          </a:p>
          <a:p>
            <a:pPr indent="-2286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7142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Benefits of Process tracing</a:t>
            </a:r>
            <a:endParaRPr/>
          </a:p>
        </p:txBody>
      </p:sp>
      <p:sp>
        <p:nvSpPr>
          <p:cNvPr id="195" name="Google Shape;195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Rich causal understanding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Tests rival explanations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Assumptions are documented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Complements quantitative methods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Useful for evaluating how intangible interventions, such as knowledge work and institution building, have contributed to outcomes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Limitations of Process tracing</a:t>
            </a:r>
            <a:endParaRPr/>
          </a:p>
        </p:txBody>
      </p:sp>
      <p:sp>
        <p:nvSpPr>
          <p:cNvPr id="201" name="Google Shape;201;p3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Time-consuming and resource intensive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Requires solid theory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Limited generalizability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The robustness of process-tracing findings, however, critically depends on how well theory and empirical observables come together. 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Different uses of process tracing</a:t>
            </a:r>
            <a:endParaRPr/>
          </a:p>
        </p:txBody>
      </p:sp>
      <p:pic>
        <p:nvPicPr>
          <p:cNvPr id="207" name="Google Shape;20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1539" y="1982518"/>
            <a:ext cx="7135221" cy="3858163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33"/>
          <p:cNvSpPr txBox="1"/>
          <p:nvPr/>
        </p:nvSpPr>
        <p:spPr>
          <a:xfrm>
            <a:off x="1085850" y="6132511"/>
            <a:ext cx="104394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Beach, D., and Pedersen, R. 2013. Process-Tracing Methods. Ann Arbor: University of Michigan Press.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…imply different designs</a:t>
            </a:r>
            <a:endParaRPr/>
          </a:p>
        </p:txBody>
      </p:sp>
      <p:sp>
        <p:nvSpPr>
          <p:cNvPr id="214" name="Google Shape;214;p3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Theory-testing </a:t>
            </a:r>
            <a:endParaRPr/>
          </a:p>
        </p:txBody>
      </p:sp>
      <p:sp>
        <p:nvSpPr>
          <p:cNvPr id="215" name="Google Shape;215;p3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Explaining outcome</a:t>
            </a:r>
            <a:endParaRPr/>
          </a:p>
        </p:txBody>
      </p:sp>
      <p:pic>
        <p:nvPicPr>
          <p:cNvPr id="216" name="Google Shape;21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032" y="2505075"/>
            <a:ext cx="5266836" cy="360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37562" y="2470150"/>
            <a:ext cx="5114650" cy="3524603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4"/>
          <p:cNvSpPr txBox="1"/>
          <p:nvPr/>
        </p:nvSpPr>
        <p:spPr>
          <a:xfrm>
            <a:off x="1098550" y="6185098"/>
            <a:ext cx="104394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Beach, D., and Pedersen, R. 2013. Process-Tracing Methods. Ann Arbor: University of Michigan Press.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Process tracing in practice</a:t>
            </a:r>
            <a:endParaRPr/>
          </a:p>
        </p:txBody>
      </p:sp>
      <p:sp>
        <p:nvSpPr>
          <p:cNvPr id="224" name="Google Shape;224;p35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2023-05-14T22:44:12Z</dcterms:created>
  <dc:creator>Claudia Petrescu (CLNR)</dc:creator>
</cp:coreProperties>
</file>