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88" r:id="rId4"/>
    <p:sldId id="289" r:id="rId5"/>
    <p:sldId id="290" r:id="rId6"/>
    <p:sldId id="261" r:id="rId7"/>
    <p:sldId id="291" r:id="rId8"/>
    <p:sldId id="281" r:id="rId9"/>
    <p:sldId id="282" r:id="rId10"/>
    <p:sldId id="292" r:id="rId11"/>
    <p:sldId id="293" r:id="rId12"/>
    <p:sldId id="272" r:id="rId13"/>
    <p:sldId id="283" r:id="rId14"/>
    <p:sldId id="295" r:id="rId15"/>
    <p:sldId id="298" r:id="rId16"/>
    <p:sldId id="297" r:id="rId17"/>
    <p:sldId id="296" r:id="rId18"/>
    <p:sldId id="299" r:id="rId19"/>
    <p:sldId id="300" r:id="rId20"/>
    <p:sldId id="279" r:id="rId21"/>
    <p:sldId id="280" r:id="rId22"/>
  </p:sldIdLst>
  <p:sldSz cx="18288000" cy="10287000"/>
  <p:notesSz cx="6858000" cy="9144000"/>
  <p:embeddedFontLst>
    <p:embeddedFont>
      <p:font typeface="Glacial Indifference Bold" panose="020B0604020202020204" charset="0"/>
      <p:regular r:id="rId23"/>
    </p:embeddedFont>
    <p:embeddedFont>
      <p:font typeface="Montserrat 1" panose="020B0604020202020204" charset="-18"/>
      <p:regular r:id="rId24"/>
    </p:embeddedFont>
    <p:embeddedFont>
      <p:font typeface="Montserrat 1 Bold" panose="020B0604020202020204" charset="-18"/>
      <p:regular r:id="rId25"/>
    </p:embeddedFont>
    <p:embeddedFont>
      <p:font typeface="Montserrat 1 Bold Italics" panose="020B0604020202020204" charset="-18"/>
      <p:regular r:id="rId26"/>
    </p:embeddedFont>
    <p:embeddedFont>
      <p:font typeface="Montserrat 1 Italics" panose="020B0604020202020204" charset="-18"/>
      <p:regular r:id="rId27"/>
    </p:embeddedFont>
    <p:embeddedFont>
      <p:font typeface="Montserrat 2 Medium" panose="020B0604020202020204" charset="-18"/>
      <p:regular r:id="rId28"/>
    </p:embeddedFont>
    <p:embeddedFont>
      <p:font typeface="Montserrat Classic" panose="020B0604020202020204" charset="-18"/>
      <p:regular r:id="rId29"/>
    </p:embeddedFont>
    <p:embeddedFont>
      <p:font typeface="Montserrat Classic Bold" panose="020B0604020202020204" charset="-18"/>
      <p:regular r:id="rId30"/>
    </p:embeddedFont>
    <p:embeddedFont>
      <p:font typeface="Montserrat Semi-Bold Bold" panose="020B0604020202020204" charset="-18"/>
      <p:regular r:id="rId31"/>
    </p:embeddedFont>
    <p:embeddedFont>
      <p:font typeface="Open Sans Extra Bold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profeedback.eu/" TargetMode="External"/><Relationship Id="rId13" Type="http://schemas.openxmlformats.org/officeDocument/2006/relationships/image" Target="../media/image25.png"/><Relationship Id="rId3" Type="http://schemas.openxmlformats.org/officeDocument/2006/relationships/image" Target="../media/image19.svg"/><Relationship Id="rId7" Type="http://schemas.openxmlformats.org/officeDocument/2006/relationships/image" Target="../media/image22.png"/><Relationship Id="rId12" Type="http://schemas.openxmlformats.org/officeDocument/2006/relationships/hyperlink" Target="https://e-services.cost.eu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inkedin.com/showcase/profeedback/" TargetMode="External"/><Relationship Id="rId11" Type="http://schemas.openxmlformats.org/officeDocument/2006/relationships/image" Target="../media/image24.png"/><Relationship Id="rId5" Type="http://schemas.openxmlformats.org/officeDocument/2006/relationships/image" Target="../media/image21.svg"/><Relationship Id="rId10" Type="http://schemas.openxmlformats.org/officeDocument/2006/relationships/hyperlink" Target="http://eepurl.com/h4yO5j" TargetMode="External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92851" y="0"/>
            <a:ext cx="14339077" cy="10782038"/>
            <a:chOff x="0" y="0"/>
            <a:chExt cx="3776547" cy="28397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76547" cy="2839714"/>
            </a:xfrm>
            <a:custGeom>
              <a:avLst/>
              <a:gdLst/>
              <a:ahLst/>
              <a:cxnLst/>
              <a:rect l="l" t="t" r="r" b="b"/>
              <a:pathLst>
                <a:path w="3776547" h="2839714">
                  <a:moveTo>
                    <a:pt x="0" y="0"/>
                  </a:moveTo>
                  <a:lnTo>
                    <a:pt x="3776547" y="0"/>
                  </a:lnTo>
                  <a:lnTo>
                    <a:pt x="3776547" y="2839714"/>
                  </a:lnTo>
                  <a:lnTo>
                    <a:pt x="0" y="2839714"/>
                  </a:lnTo>
                  <a:close/>
                </a:path>
              </a:pathLst>
            </a:custGeom>
            <a:solidFill>
              <a:srgbClr val="1D386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3776547" cy="2820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07144" y="592436"/>
            <a:ext cx="4902069" cy="1621829"/>
          </a:xfrm>
          <a:custGeom>
            <a:avLst/>
            <a:gdLst/>
            <a:ahLst/>
            <a:cxnLst/>
            <a:rect l="l" t="t" r="r" b="b"/>
            <a:pathLst>
              <a:path w="4902069" h="1621829">
                <a:moveTo>
                  <a:pt x="0" y="0"/>
                </a:moveTo>
                <a:lnTo>
                  <a:pt x="4902069" y="0"/>
                </a:lnTo>
                <a:lnTo>
                  <a:pt x="4902069" y="1621828"/>
                </a:lnTo>
                <a:lnTo>
                  <a:pt x="0" y="162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685214" y="2381498"/>
            <a:ext cx="2145929" cy="1956279"/>
          </a:xfrm>
          <a:custGeom>
            <a:avLst/>
            <a:gdLst/>
            <a:ahLst/>
            <a:cxnLst/>
            <a:rect l="l" t="t" r="r" b="b"/>
            <a:pathLst>
              <a:path w="2145929" h="1956279">
                <a:moveTo>
                  <a:pt x="0" y="0"/>
                </a:moveTo>
                <a:lnTo>
                  <a:pt x="2145929" y="0"/>
                </a:lnTo>
                <a:lnTo>
                  <a:pt x="2145929" y="1956279"/>
                </a:lnTo>
                <a:lnTo>
                  <a:pt x="0" y="19562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097564" y="5143500"/>
            <a:ext cx="3321230" cy="1558167"/>
          </a:xfrm>
          <a:custGeom>
            <a:avLst/>
            <a:gdLst/>
            <a:ahLst/>
            <a:cxnLst/>
            <a:rect l="l" t="t" r="r" b="b"/>
            <a:pathLst>
              <a:path w="3321230" h="1558167">
                <a:moveTo>
                  <a:pt x="0" y="0"/>
                </a:moveTo>
                <a:lnTo>
                  <a:pt x="3321229" y="0"/>
                </a:lnTo>
                <a:lnTo>
                  <a:pt x="3321229" y="1558167"/>
                </a:lnTo>
                <a:lnTo>
                  <a:pt x="0" y="15581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675002" y="7591759"/>
            <a:ext cx="4166353" cy="1666541"/>
          </a:xfrm>
          <a:custGeom>
            <a:avLst/>
            <a:gdLst/>
            <a:ahLst/>
            <a:cxnLst/>
            <a:rect l="l" t="t" r="r" b="b"/>
            <a:pathLst>
              <a:path w="4166353" h="1666541">
                <a:moveTo>
                  <a:pt x="0" y="0"/>
                </a:moveTo>
                <a:lnTo>
                  <a:pt x="4166353" y="0"/>
                </a:lnTo>
                <a:lnTo>
                  <a:pt x="4166353" y="1666541"/>
                </a:lnTo>
                <a:lnTo>
                  <a:pt x="0" y="16665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9" name="Group 9"/>
          <p:cNvGrpSpPr/>
          <p:nvPr/>
        </p:nvGrpSpPr>
        <p:grpSpPr>
          <a:xfrm>
            <a:off x="5703681" y="3389036"/>
            <a:ext cx="12584319" cy="2799693"/>
            <a:chOff x="0" y="28575"/>
            <a:chExt cx="16779093" cy="3732924"/>
          </a:xfrm>
        </p:grpSpPr>
        <p:sp>
          <p:nvSpPr>
            <p:cNvPr id="10" name="TextBox 10"/>
            <p:cNvSpPr txBox="1"/>
            <p:nvPr/>
          </p:nvSpPr>
          <p:spPr>
            <a:xfrm>
              <a:off x="0" y="28575"/>
              <a:ext cx="16779093" cy="15730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10"/>
                </a:lnSpc>
              </a:pPr>
              <a:r>
                <a:rPr lang="en-US" sz="4100" dirty="0">
                  <a:solidFill>
                    <a:srgbClr val="FFFFFF"/>
                  </a:solidFill>
                  <a:latin typeface="Montserrat Classic"/>
                  <a:ea typeface="Montserrat Classic"/>
                  <a:cs typeface="Montserrat Classic"/>
                  <a:sym typeface="Montserrat Classic"/>
                </a:rPr>
                <a:t>Final Management Committee (MC) meeting</a:t>
              </a:r>
            </a:p>
            <a:p>
              <a:pPr algn="l">
                <a:lnSpc>
                  <a:spcPts val="4730"/>
                </a:lnSpc>
              </a:pPr>
              <a:endParaRPr lang="en-US" sz="4100" dirty="0">
                <a:solidFill>
                  <a:srgbClr val="FFFFFF"/>
                </a:solidFill>
                <a:latin typeface="Montserrat Classic"/>
                <a:ea typeface="Montserrat Classic"/>
                <a:cs typeface="Montserrat Classic"/>
                <a:sym typeface="Montserrat Classic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037599"/>
              <a:ext cx="16779093" cy="723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19"/>
                </a:lnSpc>
              </a:pPr>
              <a:r>
                <a:rPr lang="en-US" sz="3599" b="1" i="1">
                  <a:solidFill>
                    <a:srgbClr val="9EB513"/>
                  </a:solidFill>
                  <a:latin typeface="Montserrat 1 Bold Italics"/>
                  <a:ea typeface="Montserrat 1 Bold Italics"/>
                  <a:cs typeface="Montserrat 1 Bold Italics"/>
                  <a:sym typeface="Montserrat 1 Bold Italics"/>
                </a:rPr>
                <a:t>PROFEEDBACK Cost Action CA20112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998115" y="3105288"/>
            <a:ext cx="8681206" cy="291735"/>
            <a:chOff x="0" y="0"/>
            <a:chExt cx="3533609" cy="11874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533609" cy="118748"/>
            </a:xfrm>
            <a:custGeom>
              <a:avLst/>
              <a:gdLst/>
              <a:ahLst/>
              <a:cxnLst/>
              <a:rect l="l" t="t" r="r" b="b"/>
              <a:pathLst>
                <a:path w="3533609" h="118748">
                  <a:moveTo>
                    <a:pt x="0" y="0"/>
                  </a:moveTo>
                  <a:lnTo>
                    <a:pt x="3533609" y="0"/>
                  </a:lnTo>
                  <a:lnTo>
                    <a:pt x="3533609" y="118748"/>
                  </a:lnTo>
                  <a:lnTo>
                    <a:pt x="0" y="118748"/>
                  </a:lnTo>
                  <a:close/>
                </a:path>
              </a:pathLst>
            </a:custGeom>
            <a:solidFill>
              <a:srgbClr val="A3BD3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3533609" cy="137798"/>
            </a:xfrm>
            <a:prstGeom prst="rect">
              <a:avLst/>
            </a:prstGeom>
          </p:spPr>
          <p:txBody>
            <a:bodyPr lIns="44727" tIns="44727" rIns="44727" bIns="44727" rtlCol="0" anchor="ctr"/>
            <a:lstStyle/>
            <a:p>
              <a:pPr algn="ctr">
                <a:lnSpc>
                  <a:spcPts val="172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 flipV="1">
            <a:off x="5484586" y="7346017"/>
            <a:ext cx="0" cy="3283546"/>
          </a:xfrm>
          <a:prstGeom prst="line">
            <a:avLst/>
          </a:prstGeom>
          <a:ln w="19050" cap="flat">
            <a:solidFill>
              <a:srgbClr val="A3BD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6" name="TextBox 16"/>
          <p:cNvSpPr txBox="1"/>
          <p:nvPr/>
        </p:nvSpPr>
        <p:spPr>
          <a:xfrm>
            <a:off x="5703681" y="7978776"/>
            <a:ext cx="5712619" cy="1300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</a:pPr>
            <a:r>
              <a:rPr lang="hu-HU" sz="2600" b="1" dirty="0">
                <a:solidFill>
                  <a:srgbClr val="FFFFFF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Gábor Balás </a:t>
            </a:r>
            <a:endParaRPr lang="en-US" sz="2600" b="1" dirty="0">
              <a:solidFill>
                <a:srgbClr val="FFFFFF"/>
              </a:solidFill>
              <a:latin typeface="Montserrat 1 Bold"/>
              <a:ea typeface="Montserrat 1 Bold"/>
              <a:cs typeface="Montserrat 1 Bold"/>
              <a:sym typeface="Montserrat 1 Bold"/>
            </a:endParaRPr>
          </a:p>
          <a:p>
            <a:pPr algn="just">
              <a:lnSpc>
                <a:spcPts val="3360"/>
              </a:lnSpc>
            </a:pPr>
            <a:r>
              <a:rPr lang="hu-HU" sz="2400" i="1" dirty="0" err="1">
                <a:solidFill>
                  <a:srgbClr val="FFFFFF"/>
                </a:solidFill>
                <a:latin typeface="Montserrat 1 Italics"/>
                <a:ea typeface="Montserrat 1 Italics"/>
                <a:cs typeface="Montserrat 1 Italics"/>
                <a:sym typeface="Montserrat 1 Italics"/>
              </a:rPr>
              <a:t>Chair</a:t>
            </a:r>
            <a:r>
              <a:rPr lang="hu-HU" sz="2400" i="1" dirty="0">
                <a:solidFill>
                  <a:srgbClr val="FFFFFF"/>
                </a:solidFill>
                <a:latin typeface="Montserrat 1 Italics"/>
                <a:ea typeface="Montserrat 1 Italics"/>
                <a:cs typeface="Montserrat 1 Italics"/>
                <a:sym typeface="Montserrat 1 Italics"/>
              </a:rPr>
              <a:t> of PROFEEDBACK Cost Action</a:t>
            </a:r>
          </a:p>
          <a:p>
            <a:pPr algn="just">
              <a:lnSpc>
                <a:spcPts val="3360"/>
              </a:lnSpc>
            </a:pPr>
            <a:r>
              <a:rPr lang="hu-HU" sz="2400" i="1" dirty="0" err="1">
                <a:solidFill>
                  <a:srgbClr val="FFFFFF"/>
                </a:solidFill>
                <a:latin typeface="Montserrat 1 Italics"/>
                <a:ea typeface="Montserrat 1 Italics"/>
                <a:cs typeface="Montserrat 1 Italics"/>
                <a:sym typeface="Montserrat 1 Italics"/>
              </a:rPr>
              <a:t>Director</a:t>
            </a:r>
            <a:r>
              <a:rPr lang="hu-HU" sz="2400" i="1" dirty="0">
                <a:solidFill>
                  <a:srgbClr val="FFFFFF"/>
                </a:solidFill>
                <a:latin typeface="Montserrat 1 Italics"/>
                <a:ea typeface="Montserrat 1 Italics"/>
                <a:cs typeface="Montserrat 1 Italics"/>
                <a:sym typeface="Montserrat 1 Italics"/>
              </a:rPr>
              <a:t> of HÉTFA Research Institute</a:t>
            </a:r>
            <a:endParaRPr lang="en-US" sz="2400" i="1" dirty="0">
              <a:solidFill>
                <a:srgbClr val="FFFFFF"/>
              </a:solidFill>
              <a:latin typeface="Montserrat 1 Italics"/>
              <a:ea typeface="Montserrat 1 Italics"/>
              <a:cs typeface="Montserrat 1 Italics"/>
              <a:sym typeface="Montserrat 1 Itali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BA6E0-967E-B2F5-B5B9-8B1FA32B1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F6E80C2-90C0-977E-0AFB-8A50A72F2A6C}"/>
              </a:ext>
            </a:extLst>
          </p:cNvPr>
          <p:cNvSpPr txBox="1"/>
          <p:nvPr/>
        </p:nvSpPr>
        <p:spPr>
          <a:xfrm>
            <a:off x="9353055" y="9615293"/>
            <a:ext cx="7514047" cy="253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6"/>
              </a:lnSpc>
            </a:pPr>
            <a:r>
              <a:rPr lang="en-US" sz="1742" b="1" i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www.profeedback.eu   •   www.cost.eu   •   www.hetfa.eu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7B38572-4B12-0B49-730E-EAF1C090530D}"/>
              </a:ext>
            </a:extLst>
          </p:cNvPr>
          <p:cNvGrpSpPr/>
          <p:nvPr/>
        </p:nvGrpSpPr>
        <p:grpSpPr>
          <a:xfrm rot="-10800000">
            <a:off x="-50625" y="0"/>
            <a:ext cx="15134345" cy="577569"/>
            <a:chOff x="0" y="0"/>
            <a:chExt cx="6160303" cy="23509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93932A4-11FE-4591-4131-39836D3FF13D}"/>
                </a:ext>
              </a:extLst>
            </p:cNvPr>
            <p:cNvSpPr/>
            <p:nvPr/>
          </p:nvSpPr>
          <p:spPr>
            <a:xfrm>
              <a:off x="0" y="0"/>
              <a:ext cx="6160303" cy="235094"/>
            </a:xfrm>
            <a:custGeom>
              <a:avLst/>
              <a:gdLst/>
              <a:ahLst/>
              <a:cxnLst/>
              <a:rect l="l" t="t" r="r" b="b"/>
              <a:pathLst>
                <a:path w="6160303" h="235094">
                  <a:moveTo>
                    <a:pt x="0" y="0"/>
                  </a:moveTo>
                  <a:lnTo>
                    <a:pt x="6160303" y="0"/>
                  </a:lnTo>
                  <a:lnTo>
                    <a:pt x="6160303" y="235094"/>
                  </a:lnTo>
                  <a:lnTo>
                    <a:pt x="0" y="235094"/>
                  </a:lnTo>
                  <a:close/>
                </a:path>
              </a:pathLst>
            </a:custGeom>
            <a:solidFill>
              <a:srgbClr val="A3BD3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C7EDB1A-DCFE-8A32-E4F3-69E576D11B37}"/>
                </a:ext>
              </a:extLst>
            </p:cNvPr>
            <p:cNvSpPr txBox="1"/>
            <p:nvPr/>
          </p:nvSpPr>
          <p:spPr>
            <a:xfrm>
              <a:off x="0" y="-19050"/>
              <a:ext cx="6160303" cy="254144"/>
            </a:xfrm>
            <a:prstGeom prst="rect">
              <a:avLst/>
            </a:prstGeom>
          </p:spPr>
          <p:txBody>
            <a:bodyPr lIns="44727" tIns="44727" rIns="44727" bIns="44727" rtlCol="0" anchor="ctr"/>
            <a:lstStyle/>
            <a:p>
              <a:pPr algn="ctr">
                <a:lnSpc>
                  <a:spcPts val="172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63E07A10-D73B-6504-0041-70BB2F961E73}"/>
              </a:ext>
            </a:extLst>
          </p:cNvPr>
          <p:cNvSpPr/>
          <p:nvPr/>
        </p:nvSpPr>
        <p:spPr>
          <a:xfrm flipH="1">
            <a:off x="15030044" y="568044"/>
            <a:ext cx="3396986" cy="9525"/>
          </a:xfrm>
          <a:prstGeom prst="line">
            <a:avLst/>
          </a:prstGeom>
          <a:ln w="19050" cap="flat">
            <a:solidFill>
              <a:srgbClr val="A3BD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7F58B49A-89DF-31B6-73B3-158A29738032}"/>
              </a:ext>
            </a:extLst>
          </p:cNvPr>
          <p:cNvGrpSpPr/>
          <p:nvPr/>
        </p:nvGrpSpPr>
        <p:grpSpPr>
          <a:xfrm rot="-10800000">
            <a:off x="3153655" y="9709431"/>
            <a:ext cx="15134345" cy="577569"/>
            <a:chOff x="0" y="0"/>
            <a:chExt cx="6160303" cy="2350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07E2B8-EFA8-AC60-9DCA-C6658EC6321E}"/>
                </a:ext>
              </a:extLst>
            </p:cNvPr>
            <p:cNvSpPr/>
            <p:nvPr/>
          </p:nvSpPr>
          <p:spPr>
            <a:xfrm>
              <a:off x="0" y="0"/>
              <a:ext cx="6160303" cy="235094"/>
            </a:xfrm>
            <a:custGeom>
              <a:avLst/>
              <a:gdLst/>
              <a:ahLst/>
              <a:cxnLst/>
              <a:rect l="l" t="t" r="r" b="b"/>
              <a:pathLst>
                <a:path w="6160303" h="235094">
                  <a:moveTo>
                    <a:pt x="0" y="0"/>
                  </a:moveTo>
                  <a:lnTo>
                    <a:pt x="6160303" y="0"/>
                  </a:lnTo>
                  <a:lnTo>
                    <a:pt x="6160303" y="235094"/>
                  </a:lnTo>
                  <a:lnTo>
                    <a:pt x="0" y="235094"/>
                  </a:lnTo>
                  <a:close/>
                </a:path>
              </a:pathLst>
            </a:custGeom>
            <a:solidFill>
              <a:srgbClr val="1D386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C8FBDA35-82E6-E587-07A0-D98D56331F4B}"/>
                </a:ext>
              </a:extLst>
            </p:cNvPr>
            <p:cNvSpPr txBox="1"/>
            <p:nvPr/>
          </p:nvSpPr>
          <p:spPr>
            <a:xfrm>
              <a:off x="0" y="-19050"/>
              <a:ext cx="6160303" cy="254144"/>
            </a:xfrm>
            <a:prstGeom prst="rect">
              <a:avLst/>
            </a:prstGeom>
          </p:spPr>
          <p:txBody>
            <a:bodyPr lIns="44727" tIns="44727" rIns="44727" bIns="44727" rtlCol="0" anchor="ctr"/>
            <a:lstStyle/>
            <a:p>
              <a:pPr algn="ctr">
                <a:lnSpc>
                  <a:spcPts val="172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AutoShape 10">
            <a:extLst>
              <a:ext uri="{FF2B5EF4-FFF2-40B4-BE49-F238E27FC236}">
                <a16:creationId xmlns:a16="http://schemas.microsoft.com/office/drawing/2014/main" id="{CB15E24D-7F08-8627-9AAD-AEDBD10DEF90}"/>
              </a:ext>
            </a:extLst>
          </p:cNvPr>
          <p:cNvSpPr/>
          <p:nvPr/>
        </p:nvSpPr>
        <p:spPr>
          <a:xfrm flipH="1">
            <a:off x="-129891" y="9718956"/>
            <a:ext cx="3283546" cy="0"/>
          </a:xfrm>
          <a:prstGeom prst="line">
            <a:avLst/>
          </a:prstGeom>
          <a:ln w="19050" cap="flat">
            <a:solidFill>
              <a:srgbClr val="1D38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278501AC-5995-A38F-B0EC-7AF56E2314B2}"/>
              </a:ext>
            </a:extLst>
          </p:cNvPr>
          <p:cNvSpPr txBox="1"/>
          <p:nvPr/>
        </p:nvSpPr>
        <p:spPr>
          <a:xfrm>
            <a:off x="1028700" y="878215"/>
            <a:ext cx="15127278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0"/>
              </a:lnSpc>
            </a:pP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What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tools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did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we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use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to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achieve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our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goals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? </a:t>
            </a:r>
            <a:endParaRPr lang="en-US" sz="5000" b="1" dirty="0">
              <a:solidFill>
                <a:srgbClr val="1D3866"/>
              </a:solidFill>
              <a:latin typeface="Montserrat 2 Medium"/>
              <a:ea typeface="Montserrat 2 Medium"/>
              <a:cs typeface="Montserrat 2 Medium"/>
              <a:sym typeface="Montserrat 2 Medium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8DA433B2-2382-1756-6F34-2C7DC484778B}"/>
              </a:ext>
            </a:extLst>
          </p:cNvPr>
          <p:cNvSpPr txBox="1"/>
          <p:nvPr/>
        </p:nvSpPr>
        <p:spPr>
          <a:xfrm>
            <a:off x="9353349" y="9866453"/>
            <a:ext cx="8626728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99"/>
              </a:lnSpc>
            </a:pPr>
            <a:r>
              <a:rPr lang="en-US" sz="1999" b="1" i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www.profeedback.eu   •   www.cost.eu   •   www.hetfa.eu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2048B5AE-3116-A705-0F16-BC9F46E94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895067"/>
            <a:ext cx="12839700" cy="7519197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8DB637F9-66FD-8820-107A-8662DB84CDB9}"/>
              </a:ext>
            </a:extLst>
          </p:cNvPr>
          <p:cNvSpPr txBox="1"/>
          <p:nvPr/>
        </p:nvSpPr>
        <p:spPr>
          <a:xfrm>
            <a:off x="14249400" y="2476500"/>
            <a:ext cx="358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err="1"/>
              <a:t>What</a:t>
            </a:r>
            <a:r>
              <a:rPr lang="hu-HU" sz="3600" dirty="0"/>
              <a:t> </a:t>
            </a:r>
            <a:r>
              <a:rPr lang="hu-HU" sz="3600" dirty="0" err="1"/>
              <a:t>we</a:t>
            </a:r>
            <a:r>
              <a:rPr lang="hu-HU" sz="3600" dirty="0"/>
              <a:t> </a:t>
            </a:r>
            <a:r>
              <a:rPr lang="hu-HU" sz="3600" dirty="0" err="1"/>
              <a:t>planned</a:t>
            </a:r>
            <a:r>
              <a:rPr lang="hu-HU" sz="3600" dirty="0"/>
              <a:t> in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first</a:t>
            </a:r>
            <a:r>
              <a:rPr lang="hu-HU" sz="3600" dirty="0"/>
              <a:t> MC meeting (18.10.2021)?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00467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FD815-830C-760D-2BE8-6A346F87F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1390297-1A89-57F9-FE2B-BDE293BFEF3E}"/>
              </a:ext>
            </a:extLst>
          </p:cNvPr>
          <p:cNvSpPr txBox="1"/>
          <p:nvPr/>
        </p:nvSpPr>
        <p:spPr>
          <a:xfrm>
            <a:off x="9353055" y="9615293"/>
            <a:ext cx="7514047" cy="253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6"/>
              </a:lnSpc>
            </a:pPr>
            <a:r>
              <a:rPr lang="en-US" sz="1742" b="1" i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www.profeedback.eu   •   www.cost.eu   •   www.hetfa.eu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2F80C71-AFAD-743D-5417-E525A2D642AA}"/>
              </a:ext>
            </a:extLst>
          </p:cNvPr>
          <p:cNvGrpSpPr/>
          <p:nvPr/>
        </p:nvGrpSpPr>
        <p:grpSpPr>
          <a:xfrm rot="-10800000">
            <a:off x="-50625" y="0"/>
            <a:ext cx="15134345" cy="577569"/>
            <a:chOff x="0" y="0"/>
            <a:chExt cx="6160303" cy="23509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36CAE38-078F-EB2F-6AA2-55317086B48C}"/>
                </a:ext>
              </a:extLst>
            </p:cNvPr>
            <p:cNvSpPr/>
            <p:nvPr/>
          </p:nvSpPr>
          <p:spPr>
            <a:xfrm>
              <a:off x="0" y="0"/>
              <a:ext cx="6160303" cy="235094"/>
            </a:xfrm>
            <a:custGeom>
              <a:avLst/>
              <a:gdLst/>
              <a:ahLst/>
              <a:cxnLst/>
              <a:rect l="l" t="t" r="r" b="b"/>
              <a:pathLst>
                <a:path w="6160303" h="235094">
                  <a:moveTo>
                    <a:pt x="0" y="0"/>
                  </a:moveTo>
                  <a:lnTo>
                    <a:pt x="6160303" y="0"/>
                  </a:lnTo>
                  <a:lnTo>
                    <a:pt x="6160303" y="235094"/>
                  </a:lnTo>
                  <a:lnTo>
                    <a:pt x="0" y="235094"/>
                  </a:lnTo>
                  <a:close/>
                </a:path>
              </a:pathLst>
            </a:custGeom>
            <a:solidFill>
              <a:srgbClr val="A3BD3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28C49DF9-37DB-EE11-5F76-108FBF7FF9EB}"/>
                </a:ext>
              </a:extLst>
            </p:cNvPr>
            <p:cNvSpPr txBox="1"/>
            <p:nvPr/>
          </p:nvSpPr>
          <p:spPr>
            <a:xfrm>
              <a:off x="0" y="-19050"/>
              <a:ext cx="6160303" cy="254144"/>
            </a:xfrm>
            <a:prstGeom prst="rect">
              <a:avLst/>
            </a:prstGeom>
          </p:spPr>
          <p:txBody>
            <a:bodyPr lIns="44727" tIns="44727" rIns="44727" bIns="44727" rtlCol="0" anchor="ctr"/>
            <a:lstStyle/>
            <a:p>
              <a:pPr algn="ctr">
                <a:lnSpc>
                  <a:spcPts val="172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DE23809D-BC2A-EF1A-0108-8CC63FD311F5}"/>
              </a:ext>
            </a:extLst>
          </p:cNvPr>
          <p:cNvSpPr/>
          <p:nvPr/>
        </p:nvSpPr>
        <p:spPr>
          <a:xfrm flipH="1">
            <a:off x="15030044" y="568044"/>
            <a:ext cx="3396986" cy="9525"/>
          </a:xfrm>
          <a:prstGeom prst="line">
            <a:avLst/>
          </a:prstGeom>
          <a:ln w="19050" cap="flat">
            <a:solidFill>
              <a:srgbClr val="A3BD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A2E70ACA-A6F0-6FFB-08C0-6DE8398399C0}"/>
              </a:ext>
            </a:extLst>
          </p:cNvPr>
          <p:cNvGrpSpPr/>
          <p:nvPr/>
        </p:nvGrpSpPr>
        <p:grpSpPr>
          <a:xfrm rot="-10800000">
            <a:off x="3153655" y="9709431"/>
            <a:ext cx="15134345" cy="577569"/>
            <a:chOff x="0" y="0"/>
            <a:chExt cx="6160303" cy="2350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F9236AA-34A4-F30A-20F8-AF7860FC7EEA}"/>
                </a:ext>
              </a:extLst>
            </p:cNvPr>
            <p:cNvSpPr/>
            <p:nvPr/>
          </p:nvSpPr>
          <p:spPr>
            <a:xfrm>
              <a:off x="0" y="0"/>
              <a:ext cx="6160303" cy="235094"/>
            </a:xfrm>
            <a:custGeom>
              <a:avLst/>
              <a:gdLst/>
              <a:ahLst/>
              <a:cxnLst/>
              <a:rect l="l" t="t" r="r" b="b"/>
              <a:pathLst>
                <a:path w="6160303" h="235094">
                  <a:moveTo>
                    <a:pt x="0" y="0"/>
                  </a:moveTo>
                  <a:lnTo>
                    <a:pt x="6160303" y="0"/>
                  </a:lnTo>
                  <a:lnTo>
                    <a:pt x="6160303" y="235094"/>
                  </a:lnTo>
                  <a:lnTo>
                    <a:pt x="0" y="235094"/>
                  </a:lnTo>
                  <a:close/>
                </a:path>
              </a:pathLst>
            </a:custGeom>
            <a:solidFill>
              <a:srgbClr val="1D386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CAE6C54-FEB3-63AF-89A7-077EFBFA7994}"/>
                </a:ext>
              </a:extLst>
            </p:cNvPr>
            <p:cNvSpPr txBox="1"/>
            <p:nvPr/>
          </p:nvSpPr>
          <p:spPr>
            <a:xfrm>
              <a:off x="0" y="-19050"/>
              <a:ext cx="6160303" cy="254144"/>
            </a:xfrm>
            <a:prstGeom prst="rect">
              <a:avLst/>
            </a:prstGeom>
          </p:spPr>
          <p:txBody>
            <a:bodyPr lIns="44727" tIns="44727" rIns="44727" bIns="44727" rtlCol="0" anchor="ctr"/>
            <a:lstStyle/>
            <a:p>
              <a:pPr algn="ctr">
                <a:lnSpc>
                  <a:spcPts val="172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AutoShape 10">
            <a:extLst>
              <a:ext uri="{FF2B5EF4-FFF2-40B4-BE49-F238E27FC236}">
                <a16:creationId xmlns:a16="http://schemas.microsoft.com/office/drawing/2014/main" id="{AA78B51D-59A6-650A-F547-AD1BA7D54A64}"/>
              </a:ext>
            </a:extLst>
          </p:cNvPr>
          <p:cNvSpPr/>
          <p:nvPr/>
        </p:nvSpPr>
        <p:spPr>
          <a:xfrm flipH="1">
            <a:off x="-129891" y="9718956"/>
            <a:ext cx="3283546" cy="0"/>
          </a:xfrm>
          <a:prstGeom prst="line">
            <a:avLst/>
          </a:prstGeom>
          <a:ln w="19050" cap="flat">
            <a:solidFill>
              <a:srgbClr val="1D38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99D925F7-5E34-8307-2CFA-917FF0B8C302}"/>
              </a:ext>
            </a:extLst>
          </p:cNvPr>
          <p:cNvSpPr txBox="1"/>
          <p:nvPr/>
        </p:nvSpPr>
        <p:spPr>
          <a:xfrm>
            <a:off x="1580361" y="3989153"/>
            <a:ext cx="15127278" cy="5642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99"/>
              </a:lnSpc>
            </a:pPr>
            <a:r>
              <a:rPr lang="en-GB" sz="99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We fulfilled our commitments and even exceeded them in several areas</a:t>
            </a:r>
            <a:endParaRPr lang="en-US" sz="9999" b="1" dirty="0">
              <a:solidFill>
                <a:srgbClr val="1D3866"/>
              </a:solidFill>
              <a:latin typeface="Montserrat 2 Medium"/>
              <a:ea typeface="Montserrat 2 Medium"/>
              <a:cs typeface="Montserrat 2 Medium"/>
              <a:sym typeface="Montserrat 2 Medium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7F9D821D-3148-2837-E928-1684E33A9619}"/>
              </a:ext>
            </a:extLst>
          </p:cNvPr>
          <p:cNvSpPr txBox="1"/>
          <p:nvPr/>
        </p:nvSpPr>
        <p:spPr>
          <a:xfrm>
            <a:off x="9353349" y="9866453"/>
            <a:ext cx="8626728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99"/>
              </a:lnSpc>
            </a:pPr>
            <a:r>
              <a:rPr lang="en-US" sz="1999" b="1" i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www.profeedback.eu   •   www.cost.eu   •   www.hetfa.eu</a:t>
            </a:r>
          </a:p>
        </p:txBody>
      </p:sp>
    </p:spTree>
    <p:extLst>
      <p:ext uri="{BB962C8B-B14F-4D97-AF65-F5344CB8AC3E}">
        <p14:creationId xmlns:p14="http://schemas.microsoft.com/office/powerpoint/2010/main" val="783798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353055" y="9615293"/>
            <a:ext cx="7514047" cy="253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6"/>
              </a:lnSpc>
            </a:pPr>
            <a:r>
              <a:rPr lang="en-US" sz="1742" b="1" i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www.profeedback.eu   •   www.cost.eu   •   www.hetfa.eu</a:t>
            </a:r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0" y="0"/>
            <a:ext cx="15134345" cy="577569"/>
            <a:chOff x="0" y="0"/>
            <a:chExt cx="6160303" cy="2350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160303" cy="235094"/>
            </a:xfrm>
            <a:custGeom>
              <a:avLst/>
              <a:gdLst/>
              <a:ahLst/>
              <a:cxnLst/>
              <a:rect l="l" t="t" r="r" b="b"/>
              <a:pathLst>
                <a:path w="6160303" h="235094">
                  <a:moveTo>
                    <a:pt x="0" y="0"/>
                  </a:moveTo>
                  <a:lnTo>
                    <a:pt x="6160303" y="0"/>
                  </a:lnTo>
                  <a:lnTo>
                    <a:pt x="6160303" y="235094"/>
                  </a:lnTo>
                  <a:lnTo>
                    <a:pt x="0" y="235094"/>
                  </a:lnTo>
                  <a:close/>
                </a:path>
              </a:pathLst>
            </a:custGeom>
            <a:solidFill>
              <a:srgbClr val="A3BD3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6160303" cy="254144"/>
            </a:xfrm>
            <a:prstGeom prst="rect">
              <a:avLst/>
            </a:prstGeom>
          </p:spPr>
          <p:txBody>
            <a:bodyPr lIns="44727" tIns="44727" rIns="44727" bIns="44727" rtlCol="0" anchor="ctr"/>
            <a:lstStyle/>
            <a:p>
              <a:pPr algn="ctr">
                <a:lnSpc>
                  <a:spcPts val="172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flipH="1">
            <a:off x="15143485" y="568044"/>
            <a:ext cx="3283546" cy="0"/>
          </a:xfrm>
          <a:prstGeom prst="line">
            <a:avLst/>
          </a:prstGeom>
          <a:ln w="19050" cap="flat">
            <a:solidFill>
              <a:srgbClr val="A3BD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 rot="-10800000">
            <a:off x="3153655" y="9709431"/>
            <a:ext cx="15134345" cy="577569"/>
            <a:chOff x="0" y="0"/>
            <a:chExt cx="6160303" cy="23509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160303" cy="235094"/>
            </a:xfrm>
            <a:custGeom>
              <a:avLst/>
              <a:gdLst/>
              <a:ahLst/>
              <a:cxnLst/>
              <a:rect l="l" t="t" r="r" b="b"/>
              <a:pathLst>
                <a:path w="6160303" h="235094">
                  <a:moveTo>
                    <a:pt x="0" y="0"/>
                  </a:moveTo>
                  <a:lnTo>
                    <a:pt x="6160303" y="0"/>
                  </a:lnTo>
                  <a:lnTo>
                    <a:pt x="6160303" y="235094"/>
                  </a:lnTo>
                  <a:lnTo>
                    <a:pt x="0" y="235094"/>
                  </a:lnTo>
                  <a:close/>
                </a:path>
              </a:pathLst>
            </a:custGeom>
            <a:solidFill>
              <a:srgbClr val="1D386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6160303" cy="254144"/>
            </a:xfrm>
            <a:prstGeom prst="rect">
              <a:avLst/>
            </a:prstGeom>
          </p:spPr>
          <p:txBody>
            <a:bodyPr lIns="44727" tIns="44727" rIns="44727" bIns="44727" rtlCol="0" anchor="ctr"/>
            <a:lstStyle/>
            <a:p>
              <a:pPr algn="ctr">
                <a:lnSpc>
                  <a:spcPts val="172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 flipH="1">
            <a:off x="-129891" y="9718956"/>
            <a:ext cx="3283546" cy="0"/>
          </a:xfrm>
          <a:prstGeom prst="line">
            <a:avLst/>
          </a:prstGeom>
          <a:ln w="19050" cap="flat">
            <a:solidFill>
              <a:srgbClr val="1D38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346948" y="2178985"/>
            <a:ext cx="10855503" cy="7558144"/>
          </a:xfrm>
          <a:custGeom>
            <a:avLst/>
            <a:gdLst/>
            <a:ahLst/>
            <a:cxnLst/>
            <a:rect l="l" t="t" r="r" b="b"/>
            <a:pathLst>
              <a:path w="10855503" h="7558144">
                <a:moveTo>
                  <a:pt x="0" y="0"/>
                </a:moveTo>
                <a:lnTo>
                  <a:pt x="10855503" y="0"/>
                </a:lnTo>
                <a:lnTo>
                  <a:pt x="10855503" y="7558144"/>
                </a:lnTo>
                <a:lnTo>
                  <a:pt x="0" y="75581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9353349" y="9866453"/>
            <a:ext cx="8626728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99"/>
              </a:lnSpc>
            </a:pPr>
            <a:r>
              <a:rPr lang="en-US" sz="1999" b="1" i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www.profeedback.eu   •   www.cost.eu   •   www.hetfa.eu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503874" y="2607610"/>
            <a:ext cx="6206170" cy="6865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hu-HU" sz="3499" b="1" dirty="0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294 </a:t>
            </a:r>
            <a:r>
              <a:rPr lang="hu-HU" sz="3499" b="1" dirty="0" err="1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researcher</a:t>
            </a:r>
            <a:r>
              <a:rPr lang="hu-HU" sz="3499" b="1" dirty="0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and policy </a:t>
            </a:r>
            <a:r>
              <a:rPr lang="hu-HU" sz="3499" b="1" dirty="0" err="1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evaluator</a:t>
            </a:r>
            <a:r>
              <a:rPr lang="hu-HU" sz="3499" b="1" dirty="0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(48 </a:t>
            </a:r>
            <a:r>
              <a:rPr lang="hu-HU" sz="3499" b="1" dirty="0" err="1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new</a:t>
            </a:r>
            <a:r>
              <a:rPr lang="hu-HU" sz="3499" b="1" dirty="0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hu-HU" sz="3499" b="1" dirty="0" err="1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member</a:t>
            </a:r>
            <a:r>
              <a:rPr lang="hu-HU" sz="3499" b="1" dirty="0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in GP4)</a:t>
            </a:r>
          </a:p>
          <a:p>
            <a:pPr algn="l">
              <a:lnSpc>
                <a:spcPts val="4899"/>
              </a:lnSpc>
            </a:pPr>
            <a:endParaRPr lang="hu-HU" sz="3499" b="1" dirty="0">
              <a:solidFill>
                <a:srgbClr val="1D3866"/>
              </a:solidFill>
              <a:latin typeface="Montserrat 1 Bold"/>
              <a:ea typeface="Montserrat 1"/>
              <a:cs typeface="Montserrat 1"/>
              <a:sym typeface="Montserrat 1 Bold"/>
            </a:endParaRPr>
          </a:p>
          <a:p>
            <a:pPr algn="l">
              <a:lnSpc>
                <a:spcPts val="4899"/>
              </a:lnSpc>
            </a:pPr>
            <a:r>
              <a:rPr lang="hu-HU" sz="3499" b="1" dirty="0" err="1">
                <a:solidFill>
                  <a:srgbClr val="1D3866"/>
                </a:solidFill>
                <a:latin typeface="Montserrat 1 Bold"/>
                <a:ea typeface="Montserrat 1"/>
                <a:cs typeface="Montserrat 1"/>
                <a:sym typeface="Montserrat 1 Bold"/>
              </a:rPr>
              <a:t>from</a:t>
            </a:r>
            <a:r>
              <a:rPr lang="hu-HU" sz="3499" b="1" dirty="0">
                <a:solidFill>
                  <a:srgbClr val="1D3866"/>
                </a:solidFill>
                <a:latin typeface="Montserrat 1 Bold"/>
                <a:ea typeface="Montserrat 1"/>
                <a:cs typeface="Montserrat 1"/>
                <a:sym typeface="Montserrat 1 Bold"/>
              </a:rPr>
              <a:t> 44 </a:t>
            </a:r>
            <a:r>
              <a:rPr lang="hu-HU" sz="3499" b="1" dirty="0" err="1">
                <a:solidFill>
                  <a:srgbClr val="1D3866"/>
                </a:solidFill>
                <a:latin typeface="Montserrat 1 Bold"/>
                <a:ea typeface="Montserrat 1"/>
                <a:cs typeface="Montserrat 1"/>
                <a:sym typeface="Montserrat 1 Bold"/>
              </a:rPr>
              <a:t>countries</a:t>
            </a:r>
            <a:r>
              <a:rPr lang="hu-HU" sz="3499" b="1" dirty="0">
                <a:solidFill>
                  <a:srgbClr val="1D3866"/>
                </a:solidFill>
                <a:latin typeface="Montserrat 1 Bold"/>
                <a:ea typeface="Montserrat 1"/>
                <a:cs typeface="Montserrat 1"/>
                <a:sym typeface="Montserrat 1 Bold"/>
              </a:rPr>
              <a:t> </a:t>
            </a:r>
            <a:endParaRPr lang="en-US" sz="3499" dirty="0">
              <a:solidFill>
                <a:srgbClr val="1D3866"/>
              </a:solidFill>
              <a:latin typeface="Montserrat 1"/>
              <a:ea typeface="Montserrat 1"/>
              <a:cs typeface="Montserrat 1"/>
              <a:sym typeface="Montserrat 1"/>
            </a:endParaRPr>
          </a:p>
          <a:p>
            <a:pPr algn="l">
              <a:lnSpc>
                <a:spcPts val="4899"/>
              </a:lnSpc>
            </a:pPr>
            <a:r>
              <a:rPr lang="hu-HU" sz="3499" dirty="0">
                <a:solidFill>
                  <a:srgbClr val="FF5757"/>
                </a:solidFill>
                <a:latin typeface="Montserrat 1"/>
                <a:ea typeface="Montserrat 1"/>
                <a:cs typeface="Montserrat 1"/>
                <a:sym typeface="Montserrat 1"/>
              </a:rPr>
              <a:t>(</a:t>
            </a:r>
            <a:r>
              <a:rPr lang="hu-HU" sz="3499" dirty="0" err="1">
                <a:solidFill>
                  <a:srgbClr val="FF5757"/>
                </a:solidFill>
                <a:latin typeface="Montserrat 1"/>
                <a:ea typeface="Montserrat 1"/>
                <a:cs typeface="Montserrat 1"/>
                <a:sym typeface="Montserrat 1"/>
              </a:rPr>
              <a:t>incl</a:t>
            </a:r>
            <a:r>
              <a:rPr lang="hu-HU" sz="3499" dirty="0">
                <a:solidFill>
                  <a:srgbClr val="FF5757"/>
                </a:solidFill>
                <a:latin typeface="Montserrat 1"/>
                <a:ea typeface="Montserrat 1"/>
                <a:cs typeface="Montserrat 1"/>
                <a:sym typeface="Montserrat 1"/>
              </a:rPr>
              <a:t>. Brazil and </a:t>
            </a:r>
            <a:r>
              <a:rPr lang="hu-HU" sz="3499" dirty="0" err="1">
                <a:solidFill>
                  <a:srgbClr val="FF5757"/>
                </a:solidFill>
                <a:latin typeface="Montserrat 1"/>
                <a:ea typeface="Montserrat 1"/>
                <a:cs typeface="Montserrat 1"/>
                <a:sym typeface="Montserrat 1"/>
              </a:rPr>
              <a:t>Canada</a:t>
            </a:r>
            <a:r>
              <a:rPr lang="hu-HU" sz="3499" dirty="0">
                <a:solidFill>
                  <a:srgbClr val="FF5757"/>
                </a:solidFill>
                <a:latin typeface="Montserrat 1"/>
                <a:ea typeface="Montserrat 1"/>
                <a:cs typeface="Montserrat 1"/>
                <a:sym typeface="Montserrat 1"/>
              </a:rPr>
              <a:t>)</a:t>
            </a:r>
            <a:endParaRPr lang="hu-HU" sz="3499" dirty="0">
              <a:solidFill>
                <a:srgbClr val="1D3866"/>
              </a:solidFill>
              <a:latin typeface="Montserrat 1 Bold"/>
              <a:sym typeface="Montserrat 1"/>
            </a:endParaRPr>
          </a:p>
          <a:p>
            <a:pPr algn="l">
              <a:lnSpc>
                <a:spcPts val="4899"/>
              </a:lnSpc>
            </a:pPr>
            <a:endParaRPr lang="hu-HU" sz="3499" dirty="0">
              <a:solidFill>
                <a:srgbClr val="1D3866"/>
              </a:solidFill>
              <a:latin typeface="Montserrat 1 Bold"/>
              <a:sym typeface="Montserrat 1"/>
            </a:endParaRPr>
          </a:p>
          <a:p>
            <a:pPr algn="l">
              <a:lnSpc>
                <a:spcPts val="4899"/>
              </a:lnSpc>
            </a:pPr>
            <a:r>
              <a:rPr lang="hu-HU" sz="3499" dirty="0">
                <a:solidFill>
                  <a:srgbClr val="1D3866"/>
                </a:solidFill>
                <a:latin typeface="Montserrat 1 Bold"/>
                <a:sym typeface="Montserrat 1"/>
              </a:rPr>
              <a:t>162 </a:t>
            </a:r>
            <a:r>
              <a:rPr lang="hu-HU" sz="3499" dirty="0" err="1">
                <a:solidFill>
                  <a:srgbClr val="1D3866"/>
                </a:solidFill>
                <a:latin typeface="Montserrat 1 Bold"/>
                <a:sym typeface="Montserrat 1"/>
              </a:rPr>
              <a:t>female</a:t>
            </a:r>
            <a:r>
              <a:rPr lang="hu-HU" sz="3499" dirty="0">
                <a:solidFill>
                  <a:srgbClr val="1D3866"/>
                </a:solidFill>
                <a:latin typeface="Montserrat 1 Bold"/>
                <a:sym typeface="Montserrat 1"/>
              </a:rPr>
              <a:t> </a:t>
            </a:r>
            <a:r>
              <a:rPr lang="hu-HU" sz="3499" dirty="0" err="1">
                <a:solidFill>
                  <a:srgbClr val="1D3866"/>
                </a:solidFill>
                <a:latin typeface="Montserrat 1 Bold"/>
                <a:sym typeface="Montserrat 1"/>
              </a:rPr>
              <a:t>reseacher</a:t>
            </a:r>
            <a:endParaRPr lang="hu-HU" sz="3499" dirty="0">
              <a:solidFill>
                <a:srgbClr val="1D3866"/>
              </a:solidFill>
              <a:latin typeface="Montserrat 1 Bold"/>
              <a:sym typeface="Montserrat 1"/>
            </a:endParaRPr>
          </a:p>
          <a:p>
            <a:pPr algn="l">
              <a:lnSpc>
                <a:spcPts val="4899"/>
              </a:lnSpc>
            </a:pPr>
            <a:r>
              <a:rPr lang="hu-HU" sz="3499" dirty="0">
                <a:solidFill>
                  <a:srgbClr val="1D3866"/>
                </a:solidFill>
                <a:latin typeface="Montserrat 1 Bold"/>
                <a:sym typeface="Montserrat 1"/>
              </a:rPr>
              <a:t>117 </a:t>
            </a:r>
            <a:r>
              <a:rPr lang="hu-HU" sz="3499" dirty="0" err="1">
                <a:solidFill>
                  <a:srgbClr val="1D3866"/>
                </a:solidFill>
                <a:latin typeface="Montserrat 1 Bold"/>
                <a:sym typeface="Montserrat 1"/>
              </a:rPr>
              <a:t>young</a:t>
            </a:r>
            <a:r>
              <a:rPr lang="hu-HU" sz="3499" dirty="0">
                <a:solidFill>
                  <a:srgbClr val="1D3866"/>
                </a:solidFill>
                <a:latin typeface="Montserrat 1 Bold"/>
                <a:sym typeface="Montserrat 1"/>
              </a:rPr>
              <a:t> </a:t>
            </a:r>
            <a:r>
              <a:rPr lang="hu-HU" sz="3499" dirty="0" err="1">
                <a:solidFill>
                  <a:srgbClr val="1D3866"/>
                </a:solidFill>
                <a:latin typeface="Montserrat 1 Bold"/>
                <a:sym typeface="Montserrat 1"/>
              </a:rPr>
              <a:t>researcher</a:t>
            </a:r>
            <a:endParaRPr lang="hu-HU" sz="3499" dirty="0">
              <a:solidFill>
                <a:srgbClr val="1D3866"/>
              </a:solidFill>
              <a:latin typeface="Montserrat 1 Bold"/>
              <a:sym typeface="Montserrat 1"/>
            </a:endParaRPr>
          </a:p>
          <a:p>
            <a:pPr algn="l">
              <a:lnSpc>
                <a:spcPts val="4899"/>
              </a:lnSpc>
            </a:pPr>
            <a:r>
              <a:rPr lang="hu-HU" sz="3499" dirty="0">
                <a:solidFill>
                  <a:srgbClr val="1D3866"/>
                </a:solidFill>
                <a:latin typeface="Montserrat 1 Bold"/>
                <a:sym typeface="Montserrat 1"/>
              </a:rPr>
              <a:t>191 </a:t>
            </a:r>
            <a:r>
              <a:rPr lang="hu-HU" sz="3499" dirty="0" err="1">
                <a:solidFill>
                  <a:srgbClr val="1D3866"/>
                </a:solidFill>
                <a:latin typeface="Montserrat 1 Bold"/>
                <a:sym typeface="Montserrat 1"/>
              </a:rPr>
              <a:t>members</a:t>
            </a:r>
            <a:r>
              <a:rPr lang="hu-HU" sz="3499" dirty="0">
                <a:solidFill>
                  <a:srgbClr val="1D3866"/>
                </a:solidFill>
                <a:latin typeface="Montserrat 1 Bold"/>
                <a:sym typeface="Montserrat 1"/>
              </a:rPr>
              <a:t> </a:t>
            </a:r>
            <a:r>
              <a:rPr lang="hu-HU" sz="3499" dirty="0" err="1">
                <a:solidFill>
                  <a:srgbClr val="1D3866"/>
                </a:solidFill>
                <a:latin typeface="Montserrat 1 Bold"/>
                <a:sym typeface="Montserrat 1"/>
              </a:rPr>
              <a:t>from</a:t>
            </a:r>
            <a:r>
              <a:rPr lang="hu-HU" sz="3499" dirty="0">
                <a:solidFill>
                  <a:srgbClr val="1D3866"/>
                </a:solidFill>
                <a:latin typeface="Montserrat 1 Bold"/>
                <a:sym typeface="Montserrat 1"/>
              </a:rPr>
              <a:t> ITC </a:t>
            </a:r>
            <a:r>
              <a:rPr lang="hu-HU" sz="3499" dirty="0" err="1">
                <a:solidFill>
                  <a:srgbClr val="1D3866"/>
                </a:solidFill>
                <a:latin typeface="Montserrat 1 Bold"/>
                <a:sym typeface="Montserrat 1"/>
              </a:rPr>
              <a:t>countries</a:t>
            </a:r>
            <a:endParaRPr lang="hu-HU" sz="3499" dirty="0">
              <a:solidFill>
                <a:srgbClr val="1D3866"/>
              </a:solidFill>
              <a:latin typeface="Montserrat 1 Bold"/>
              <a:sym typeface="Montserrat 1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28700" y="772460"/>
            <a:ext cx="16951377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0"/>
              </a:lnSpc>
            </a:pPr>
            <a:r>
              <a:rPr lang="hu-HU" sz="5000" b="1" dirty="0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Building </a:t>
            </a:r>
            <a:r>
              <a:rPr lang="hu-HU" sz="5000" b="1" dirty="0" err="1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network</a:t>
            </a:r>
            <a:r>
              <a:rPr lang="hu-HU" sz="5000" b="1" dirty="0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- </a:t>
            </a:r>
            <a:r>
              <a:rPr lang="hu-HU" sz="5000" b="1" dirty="0" err="1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Members</a:t>
            </a:r>
            <a:r>
              <a:rPr lang="hu-HU" sz="5000" b="1" dirty="0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of PROFEEDBACK</a:t>
            </a:r>
            <a:endParaRPr lang="en-US" sz="5000" b="1" dirty="0">
              <a:solidFill>
                <a:srgbClr val="1D3866"/>
              </a:solidFill>
              <a:latin typeface="Montserrat 1 Bold"/>
              <a:ea typeface="Montserrat 1 Bold"/>
              <a:cs typeface="Montserrat 1 Bold"/>
              <a:sym typeface="Montserrat 1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DDF9D-42A3-1FC3-2455-395B8C578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B03DAC2-EC3B-5EB5-437B-F3E289124CBC}"/>
              </a:ext>
            </a:extLst>
          </p:cNvPr>
          <p:cNvSpPr txBox="1"/>
          <p:nvPr/>
        </p:nvSpPr>
        <p:spPr>
          <a:xfrm>
            <a:off x="9353055" y="9615293"/>
            <a:ext cx="7514047" cy="253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6"/>
              </a:lnSpc>
            </a:pPr>
            <a:r>
              <a:rPr lang="en-US" sz="1742" b="1" i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www.profeedback.eu   •   www.cost.eu   •   www.hetfa.eu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965E257C-18FA-706A-7381-CEF79D1FC424}"/>
              </a:ext>
            </a:extLst>
          </p:cNvPr>
          <p:cNvGrpSpPr/>
          <p:nvPr/>
        </p:nvGrpSpPr>
        <p:grpSpPr>
          <a:xfrm rot="-10800000">
            <a:off x="-50625" y="0"/>
            <a:ext cx="15134345" cy="577569"/>
            <a:chOff x="0" y="0"/>
            <a:chExt cx="6160303" cy="23509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4D89F4E-42DE-6E7F-9631-C371A784B9F5}"/>
                </a:ext>
              </a:extLst>
            </p:cNvPr>
            <p:cNvSpPr/>
            <p:nvPr/>
          </p:nvSpPr>
          <p:spPr>
            <a:xfrm>
              <a:off x="0" y="0"/>
              <a:ext cx="6160303" cy="235094"/>
            </a:xfrm>
            <a:custGeom>
              <a:avLst/>
              <a:gdLst/>
              <a:ahLst/>
              <a:cxnLst/>
              <a:rect l="l" t="t" r="r" b="b"/>
              <a:pathLst>
                <a:path w="6160303" h="235094">
                  <a:moveTo>
                    <a:pt x="0" y="0"/>
                  </a:moveTo>
                  <a:lnTo>
                    <a:pt x="6160303" y="0"/>
                  </a:lnTo>
                  <a:lnTo>
                    <a:pt x="6160303" y="235094"/>
                  </a:lnTo>
                  <a:lnTo>
                    <a:pt x="0" y="235094"/>
                  </a:lnTo>
                  <a:close/>
                </a:path>
              </a:pathLst>
            </a:custGeom>
            <a:solidFill>
              <a:srgbClr val="A3BD3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0FB73E34-40DF-24FD-B72B-2448DAD9A162}"/>
                </a:ext>
              </a:extLst>
            </p:cNvPr>
            <p:cNvSpPr txBox="1"/>
            <p:nvPr/>
          </p:nvSpPr>
          <p:spPr>
            <a:xfrm>
              <a:off x="0" y="-19050"/>
              <a:ext cx="6160303" cy="254144"/>
            </a:xfrm>
            <a:prstGeom prst="rect">
              <a:avLst/>
            </a:prstGeom>
          </p:spPr>
          <p:txBody>
            <a:bodyPr lIns="44727" tIns="44727" rIns="44727" bIns="44727" rtlCol="0" anchor="ctr"/>
            <a:lstStyle/>
            <a:p>
              <a:pPr algn="ctr">
                <a:lnSpc>
                  <a:spcPts val="172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6EB8AFEB-77FB-0F74-01DE-4FF914E71966}"/>
              </a:ext>
            </a:extLst>
          </p:cNvPr>
          <p:cNvSpPr/>
          <p:nvPr/>
        </p:nvSpPr>
        <p:spPr>
          <a:xfrm flipH="1">
            <a:off x="15030044" y="568044"/>
            <a:ext cx="3396986" cy="9525"/>
          </a:xfrm>
          <a:prstGeom prst="line">
            <a:avLst/>
          </a:prstGeom>
          <a:ln w="19050" cap="flat">
            <a:solidFill>
              <a:srgbClr val="A3BD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1BB3A2F9-080E-3C97-4BBD-A1FCBC04156B}"/>
              </a:ext>
            </a:extLst>
          </p:cNvPr>
          <p:cNvGrpSpPr/>
          <p:nvPr/>
        </p:nvGrpSpPr>
        <p:grpSpPr>
          <a:xfrm rot="-10800000">
            <a:off x="3153655" y="9709431"/>
            <a:ext cx="15134345" cy="577569"/>
            <a:chOff x="0" y="0"/>
            <a:chExt cx="6160303" cy="2350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87224DC-6AF2-CA1C-A653-688D96F65124}"/>
                </a:ext>
              </a:extLst>
            </p:cNvPr>
            <p:cNvSpPr/>
            <p:nvPr/>
          </p:nvSpPr>
          <p:spPr>
            <a:xfrm>
              <a:off x="0" y="0"/>
              <a:ext cx="6160303" cy="235094"/>
            </a:xfrm>
            <a:custGeom>
              <a:avLst/>
              <a:gdLst/>
              <a:ahLst/>
              <a:cxnLst/>
              <a:rect l="l" t="t" r="r" b="b"/>
              <a:pathLst>
                <a:path w="6160303" h="235094">
                  <a:moveTo>
                    <a:pt x="0" y="0"/>
                  </a:moveTo>
                  <a:lnTo>
                    <a:pt x="6160303" y="0"/>
                  </a:lnTo>
                  <a:lnTo>
                    <a:pt x="6160303" y="235094"/>
                  </a:lnTo>
                  <a:lnTo>
                    <a:pt x="0" y="235094"/>
                  </a:lnTo>
                  <a:close/>
                </a:path>
              </a:pathLst>
            </a:custGeom>
            <a:solidFill>
              <a:srgbClr val="1D386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94851D2-B786-45ED-207E-40FA202FDB9B}"/>
                </a:ext>
              </a:extLst>
            </p:cNvPr>
            <p:cNvSpPr txBox="1"/>
            <p:nvPr/>
          </p:nvSpPr>
          <p:spPr>
            <a:xfrm>
              <a:off x="0" y="-19050"/>
              <a:ext cx="6160303" cy="254144"/>
            </a:xfrm>
            <a:prstGeom prst="rect">
              <a:avLst/>
            </a:prstGeom>
          </p:spPr>
          <p:txBody>
            <a:bodyPr lIns="44727" tIns="44727" rIns="44727" bIns="44727" rtlCol="0" anchor="ctr"/>
            <a:lstStyle/>
            <a:p>
              <a:pPr algn="ctr">
                <a:lnSpc>
                  <a:spcPts val="172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AutoShape 10">
            <a:extLst>
              <a:ext uri="{FF2B5EF4-FFF2-40B4-BE49-F238E27FC236}">
                <a16:creationId xmlns:a16="http://schemas.microsoft.com/office/drawing/2014/main" id="{CFBDEC99-E591-A5E8-20EE-E6777170E6F9}"/>
              </a:ext>
            </a:extLst>
          </p:cNvPr>
          <p:cNvSpPr/>
          <p:nvPr/>
        </p:nvSpPr>
        <p:spPr>
          <a:xfrm flipH="1">
            <a:off x="-129891" y="9718956"/>
            <a:ext cx="3283546" cy="0"/>
          </a:xfrm>
          <a:prstGeom prst="line">
            <a:avLst/>
          </a:prstGeom>
          <a:ln w="19050" cap="flat">
            <a:solidFill>
              <a:srgbClr val="1D38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64506CB2-FF74-B54A-AA2D-94C1C077D1F8}"/>
              </a:ext>
            </a:extLst>
          </p:cNvPr>
          <p:cNvSpPr txBox="1"/>
          <p:nvPr/>
        </p:nvSpPr>
        <p:spPr>
          <a:xfrm>
            <a:off x="1028700" y="878215"/>
            <a:ext cx="15127278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0"/>
              </a:lnSpc>
            </a:pP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Events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for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building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networks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- 1</a:t>
            </a:r>
            <a:endParaRPr lang="en-US" sz="5000" b="1" dirty="0">
              <a:solidFill>
                <a:srgbClr val="1D3866"/>
              </a:solidFill>
              <a:latin typeface="Montserrat 2 Medium"/>
              <a:ea typeface="Montserrat 2 Medium"/>
              <a:cs typeface="Montserrat 2 Medium"/>
              <a:sym typeface="Montserrat 2 Medium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0B03DADE-28F1-4D02-4BC6-3FABDE7FE54C}"/>
              </a:ext>
            </a:extLst>
          </p:cNvPr>
          <p:cNvSpPr txBox="1"/>
          <p:nvPr/>
        </p:nvSpPr>
        <p:spPr>
          <a:xfrm>
            <a:off x="9353349" y="9866453"/>
            <a:ext cx="8626728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99"/>
              </a:lnSpc>
            </a:pPr>
            <a:r>
              <a:rPr lang="en-US" sz="1999" b="1" i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www.profeedback.eu   •   www.cost.eu   •   www.hetfa.eu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E88FF3D3-E2B4-1465-8523-F22D8919BEAA}"/>
              </a:ext>
            </a:extLst>
          </p:cNvPr>
          <p:cNvSpPr txBox="1"/>
          <p:nvPr/>
        </p:nvSpPr>
        <p:spPr>
          <a:xfrm>
            <a:off x="517504" y="2019300"/>
            <a:ext cx="17055844" cy="5897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9" lvl="1" indent="-334645" algn="l">
              <a:lnSpc>
                <a:spcPts val="4649"/>
              </a:lnSpc>
              <a:buFont typeface="Arial"/>
              <a:buChar char="•"/>
            </a:pP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9 Conferences (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planned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8):</a:t>
            </a:r>
          </a:p>
          <a:p>
            <a:pPr marL="1126489" lvl="2" indent="-334645">
              <a:lnSpc>
                <a:spcPts val="4649"/>
              </a:lnSpc>
              <a:buFont typeface="Arial"/>
              <a:buChar char="•"/>
            </a:pP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8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Cities</a:t>
            </a:r>
            <a:endParaRPr lang="hu-HU" sz="3099" b="1" dirty="0">
              <a:solidFill>
                <a:srgbClr val="1D3866"/>
              </a:solidFill>
              <a:latin typeface="Montserrat 2 Medium"/>
              <a:ea typeface="Montserrat 2 Medium"/>
              <a:cs typeface="Montserrat 2 Medium"/>
              <a:sym typeface="Montserrat 2 Medium"/>
            </a:endParaRPr>
          </a:p>
          <a:p>
            <a:pPr marL="1126489" lvl="2" indent="-334645">
              <a:lnSpc>
                <a:spcPts val="4649"/>
              </a:lnSpc>
              <a:buFont typeface="Arial"/>
              <a:buChar char="•"/>
            </a:pP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More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than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350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presentation</a:t>
            </a:r>
            <a:endParaRPr lang="hu-HU" sz="3099" b="1" dirty="0">
              <a:solidFill>
                <a:srgbClr val="1D3866"/>
              </a:solidFill>
              <a:latin typeface="Montserrat 2 Medium"/>
              <a:ea typeface="Montserrat 2 Medium"/>
              <a:cs typeface="Montserrat 2 Medium"/>
              <a:sym typeface="Montserrat 2 Medium"/>
            </a:endParaRPr>
          </a:p>
          <a:p>
            <a:pPr marL="1126489" lvl="2" indent="-334645">
              <a:lnSpc>
                <a:spcPts val="4649"/>
              </a:lnSpc>
              <a:buFont typeface="Arial"/>
              <a:buChar char="•"/>
            </a:pP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More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than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800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participant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(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gross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number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)</a:t>
            </a:r>
          </a:p>
          <a:p>
            <a:pPr marL="1126489" lvl="2" indent="-334645">
              <a:lnSpc>
                <a:spcPts val="4649"/>
              </a:lnSpc>
              <a:buFont typeface="Arial"/>
              <a:buChar char="•"/>
            </a:pP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2 co-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organized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conference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(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Belgrade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,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Vienna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)</a:t>
            </a:r>
          </a:p>
          <a:p>
            <a:pPr marL="1126489" lvl="2" indent="-334645">
              <a:lnSpc>
                <a:spcPts val="4649"/>
              </a:lnSpc>
              <a:buFont typeface="Arial"/>
              <a:buChar char="•"/>
            </a:pP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in GP4:</a:t>
            </a:r>
          </a:p>
          <a:p>
            <a:pPr marL="1583693" lvl="3" indent="-334646">
              <a:lnSpc>
                <a:spcPts val="4650"/>
              </a:lnSpc>
              <a:buFont typeface="Arial"/>
              <a:buChar char="•"/>
            </a:pPr>
            <a:r>
              <a:rPr lang="hu-HU" sz="31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8</a:t>
            </a:r>
            <a:r>
              <a:rPr lang="en-US" sz="31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th</a:t>
            </a:r>
            <a:r>
              <a:rPr lang="en-US" sz="31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PROFEEDBACK Conference on </a:t>
            </a:r>
            <a:r>
              <a:rPr lang="hu-HU" sz="31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Research, </a:t>
            </a:r>
            <a:r>
              <a:rPr lang="hu-HU" sz="31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Innovation</a:t>
            </a:r>
            <a:r>
              <a:rPr lang="hu-HU" sz="31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and </a:t>
            </a:r>
            <a:r>
              <a:rPr lang="hu-HU" sz="31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Digitalization</a:t>
            </a:r>
            <a:r>
              <a:rPr lang="hu-HU" sz="31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en-US" sz="31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Cooperation with the </a:t>
            </a:r>
            <a:r>
              <a:rPr lang="en-US" sz="31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REvaluation</a:t>
            </a:r>
            <a:r>
              <a:rPr lang="en-US" sz="31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Conference - </a:t>
            </a:r>
            <a:r>
              <a:rPr lang="en-US" sz="3100" b="1" dirty="0">
                <a:solidFill>
                  <a:srgbClr val="9EB513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Vienna, Austria</a:t>
            </a:r>
            <a:endParaRPr lang="en-US" sz="3100" b="1" dirty="0">
              <a:solidFill>
                <a:srgbClr val="FF0000"/>
              </a:solidFill>
              <a:latin typeface="Montserrat 2 Medium"/>
              <a:ea typeface="Montserrat 2 Medium"/>
              <a:cs typeface="Montserrat 2 Medium"/>
              <a:sym typeface="Montserrat 2 Medium"/>
            </a:endParaRPr>
          </a:p>
          <a:p>
            <a:pPr marL="1583693" lvl="3" indent="-334646">
              <a:lnSpc>
                <a:spcPts val="4650"/>
              </a:lnSpc>
              <a:buFont typeface="Arial"/>
              <a:buChar char="•"/>
            </a:pPr>
            <a:r>
              <a:rPr lang="hu-HU" sz="31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9</a:t>
            </a:r>
            <a:r>
              <a:rPr lang="en-US" sz="31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th</a:t>
            </a:r>
            <a:r>
              <a:rPr lang="en-US" sz="31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PROFEEDBACK Conference on </a:t>
            </a:r>
            <a:r>
              <a:rPr lang="hu-HU" sz="31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Public Education and </a:t>
            </a:r>
            <a:r>
              <a:rPr lang="hu-HU" sz="31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Youth</a:t>
            </a:r>
            <a:r>
              <a:rPr lang="hu-HU" sz="31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Policy </a:t>
            </a:r>
            <a:r>
              <a:rPr lang="en-US" sz="31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- </a:t>
            </a:r>
            <a:r>
              <a:rPr lang="hu-HU" sz="3100" b="1" dirty="0">
                <a:solidFill>
                  <a:srgbClr val="9EB513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Budapest</a:t>
            </a:r>
            <a:r>
              <a:rPr lang="en-US" sz="3100" b="1" dirty="0">
                <a:solidFill>
                  <a:srgbClr val="9EB513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, </a:t>
            </a:r>
            <a:r>
              <a:rPr lang="hu-HU" sz="3100" b="1" dirty="0">
                <a:solidFill>
                  <a:srgbClr val="9EB513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Hungary</a:t>
            </a:r>
            <a:endParaRPr lang="en-US" sz="3100" b="1" dirty="0">
              <a:solidFill>
                <a:srgbClr val="FF0000"/>
              </a:solidFill>
              <a:latin typeface="Montserrat 2 Medium"/>
              <a:ea typeface="Montserrat 2 Medium"/>
              <a:cs typeface="Montserrat 2 Medium"/>
              <a:sym typeface="Montserrat 2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30057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517E7-FE83-5C2B-72AF-DE78DEDA9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F5E8FF2-120A-9614-D319-52E46C96F28D}"/>
              </a:ext>
            </a:extLst>
          </p:cNvPr>
          <p:cNvSpPr txBox="1"/>
          <p:nvPr/>
        </p:nvSpPr>
        <p:spPr>
          <a:xfrm>
            <a:off x="9353055" y="9615293"/>
            <a:ext cx="7514047" cy="253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6"/>
              </a:lnSpc>
            </a:pPr>
            <a:r>
              <a:rPr lang="en-US" sz="1742" b="1" i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www.profeedback.eu   •   www.cost.eu   •   www.hetfa.eu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25EF8D1-00BA-C73B-25C2-165207FB1222}"/>
              </a:ext>
            </a:extLst>
          </p:cNvPr>
          <p:cNvGrpSpPr/>
          <p:nvPr/>
        </p:nvGrpSpPr>
        <p:grpSpPr>
          <a:xfrm rot="-10800000">
            <a:off x="-50625" y="0"/>
            <a:ext cx="15134345" cy="577569"/>
            <a:chOff x="0" y="0"/>
            <a:chExt cx="6160303" cy="23509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B876EF7-891E-476D-BB0E-44DF05D42FDB}"/>
                </a:ext>
              </a:extLst>
            </p:cNvPr>
            <p:cNvSpPr/>
            <p:nvPr/>
          </p:nvSpPr>
          <p:spPr>
            <a:xfrm>
              <a:off x="0" y="0"/>
              <a:ext cx="6160303" cy="235094"/>
            </a:xfrm>
            <a:custGeom>
              <a:avLst/>
              <a:gdLst/>
              <a:ahLst/>
              <a:cxnLst/>
              <a:rect l="l" t="t" r="r" b="b"/>
              <a:pathLst>
                <a:path w="6160303" h="235094">
                  <a:moveTo>
                    <a:pt x="0" y="0"/>
                  </a:moveTo>
                  <a:lnTo>
                    <a:pt x="6160303" y="0"/>
                  </a:lnTo>
                  <a:lnTo>
                    <a:pt x="6160303" y="235094"/>
                  </a:lnTo>
                  <a:lnTo>
                    <a:pt x="0" y="235094"/>
                  </a:lnTo>
                  <a:close/>
                </a:path>
              </a:pathLst>
            </a:custGeom>
            <a:solidFill>
              <a:srgbClr val="A3BD3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87200545-55F2-ACCD-0E05-AFE74B65FFB6}"/>
                </a:ext>
              </a:extLst>
            </p:cNvPr>
            <p:cNvSpPr txBox="1"/>
            <p:nvPr/>
          </p:nvSpPr>
          <p:spPr>
            <a:xfrm>
              <a:off x="0" y="-19050"/>
              <a:ext cx="6160303" cy="254144"/>
            </a:xfrm>
            <a:prstGeom prst="rect">
              <a:avLst/>
            </a:prstGeom>
          </p:spPr>
          <p:txBody>
            <a:bodyPr lIns="44727" tIns="44727" rIns="44727" bIns="44727" rtlCol="0" anchor="ctr"/>
            <a:lstStyle/>
            <a:p>
              <a:pPr algn="ctr">
                <a:lnSpc>
                  <a:spcPts val="172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8605BF53-A95A-7F58-FB9D-43358C01CF78}"/>
              </a:ext>
            </a:extLst>
          </p:cNvPr>
          <p:cNvSpPr/>
          <p:nvPr/>
        </p:nvSpPr>
        <p:spPr>
          <a:xfrm flipH="1">
            <a:off x="15030044" y="568044"/>
            <a:ext cx="3396986" cy="9525"/>
          </a:xfrm>
          <a:prstGeom prst="line">
            <a:avLst/>
          </a:prstGeom>
          <a:ln w="19050" cap="flat">
            <a:solidFill>
              <a:srgbClr val="A3BD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A7983FEB-1317-5C1A-14B3-85ED8EC50D92}"/>
              </a:ext>
            </a:extLst>
          </p:cNvPr>
          <p:cNvGrpSpPr/>
          <p:nvPr/>
        </p:nvGrpSpPr>
        <p:grpSpPr>
          <a:xfrm rot="-10800000">
            <a:off x="3153655" y="9709431"/>
            <a:ext cx="15134345" cy="577569"/>
            <a:chOff x="0" y="0"/>
            <a:chExt cx="6160303" cy="2350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831351B-1F68-55FF-29FC-CB0D851FBC62}"/>
                </a:ext>
              </a:extLst>
            </p:cNvPr>
            <p:cNvSpPr/>
            <p:nvPr/>
          </p:nvSpPr>
          <p:spPr>
            <a:xfrm>
              <a:off x="0" y="0"/>
              <a:ext cx="6160303" cy="235094"/>
            </a:xfrm>
            <a:custGeom>
              <a:avLst/>
              <a:gdLst/>
              <a:ahLst/>
              <a:cxnLst/>
              <a:rect l="l" t="t" r="r" b="b"/>
              <a:pathLst>
                <a:path w="6160303" h="235094">
                  <a:moveTo>
                    <a:pt x="0" y="0"/>
                  </a:moveTo>
                  <a:lnTo>
                    <a:pt x="6160303" y="0"/>
                  </a:lnTo>
                  <a:lnTo>
                    <a:pt x="6160303" y="235094"/>
                  </a:lnTo>
                  <a:lnTo>
                    <a:pt x="0" y="235094"/>
                  </a:lnTo>
                  <a:close/>
                </a:path>
              </a:pathLst>
            </a:custGeom>
            <a:solidFill>
              <a:srgbClr val="1D386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2DF062B3-4460-5AC0-00FC-D8CA82661F82}"/>
                </a:ext>
              </a:extLst>
            </p:cNvPr>
            <p:cNvSpPr txBox="1"/>
            <p:nvPr/>
          </p:nvSpPr>
          <p:spPr>
            <a:xfrm>
              <a:off x="0" y="-19050"/>
              <a:ext cx="6160303" cy="254144"/>
            </a:xfrm>
            <a:prstGeom prst="rect">
              <a:avLst/>
            </a:prstGeom>
          </p:spPr>
          <p:txBody>
            <a:bodyPr lIns="44727" tIns="44727" rIns="44727" bIns="44727" rtlCol="0" anchor="ctr"/>
            <a:lstStyle/>
            <a:p>
              <a:pPr algn="ctr">
                <a:lnSpc>
                  <a:spcPts val="172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AutoShape 10">
            <a:extLst>
              <a:ext uri="{FF2B5EF4-FFF2-40B4-BE49-F238E27FC236}">
                <a16:creationId xmlns:a16="http://schemas.microsoft.com/office/drawing/2014/main" id="{EEF2C05F-CB6E-27E3-A206-9E29649682C2}"/>
              </a:ext>
            </a:extLst>
          </p:cNvPr>
          <p:cNvSpPr/>
          <p:nvPr/>
        </p:nvSpPr>
        <p:spPr>
          <a:xfrm flipH="1">
            <a:off x="-129891" y="9718956"/>
            <a:ext cx="3283546" cy="0"/>
          </a:xfrm>
          <a:prstGeom prst="line">
            <a:avLst/>
          </a:prstGeom>
          <a:ln w="19050" cap="flat">
            <a:solidFill>
              <a:srgbClr val="1D38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48F620B7-B0A5-7019-D65E-BDB6AAB2A7FD}"/>
              </a:ext>
            </a:extLst>
          </p:cNvPr>
          <p:cNvSpPr txBox="1"/>
          <p:nvPr/>
        </p:nvSpPr>
        <p:spPr>
          <a:xfrm>
            <a:off x="1028700" y="878215"/>
            <a:ext cx="15127278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0"/>
              </a:lnSpc>
            </a:pP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Events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for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building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networks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- 2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F009538F-6078-72F2-B526-74F7DF61217E}"/>
              </a:ext>
            </a:extLst>
          </p:cNvPr>
          <p:cNvSpPr txBox="1"/>
          <p:nvPr/>
        </p:nvSpPr>
        <p:spPr>
          <a:xfrm>
            <a:off x="9353349" y="9866453"/>
            <a:ext cx="8626728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99"/>
              </a:lnSpc>
            </a:pPr>
            <a:r>
              <a:rPr lang="en-US" sz="1999" b="1" i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www.profeedback.eu   •   www.cost.eu   •   www.hetfa.eu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DE32D958-85CB-4398-F30B-40AE0391C6C4}"/>
              </a:ext>
            </a:extLst>
          </p:cNvPr>
          <p:cNvSpPr txBox="1"/>
          <p:nvPr/>
        </p:nvSpPr>
        <p:spPr>
          <a:xfrm>
            <a:off x="517504" y="2019300"/>
            <a:ext cx="17055844" cy="3164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9" lvl="1" indent="-334645" algn="l">
              <a:lnSpc>
                <a:spcPts val="4649"/>
              </a:lnSpc>
              <a:buFont typeface="Arial"/>
              <a:buChar char="•"/>
            </a:pP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4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Training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schools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for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young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researchers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:</a:t>
            </a:r>
          </a:p>
          <a:p>
            <a:pPr marL="1126489" lvl="2" indent="-334645">
              <a:lnSpc>
                <a:spcPts val="4649"/>
              </a:lnSpc>
              <a:buFont typeface="Arial"/>
              <a:buChar char="•"/>
            </a:pP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4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cities</a:t>
            </a:r>
            <a:endParaRPr lang="hu-HU" sz="3099" b="1" dirty="0">
              <a:solidFill>
                <a:srgbClr val="1D3866"/>
              </a:solidFill>
              <a:latin typeface="Montserrat 2 Medium"/>
              <a:ea typeface="Montserrat 2 Medium"/>
              <a:cs typeface="Montserrat 2 Medium"/>
              <a:sym typeface="Montserrat 2 Medium"/>
            </a:endParaRPr>
          </a:p>
          <a:p>
            <a:pPr marL="1126489" lvl="2" indent="-334645">
              <a:lnSpc>
                <a:spcPts val="4649"/>
              </a:lnSpc>
              <a:buFont typeface="Arial"/>
              <a:buChar char="•"/>
            </a:pP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48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young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researcher</a:t>
            </a:r>
            <a:endParaRPr lang="hu-HU" sz="3099" b="1" dirty="0">
              <a:solidFill>
                <a:srgbClr val="1D3866"/>
              </a:solidFill>
              <a:latin typeface="Montserrat 2 Medium"/>
              <a:ea typeface="Montserrat 2 Medium"/>
              <a:cs typeface="Montserrat 2 Medium"/>
              <a:sym typeface="Montserrat 2 Medium"/>
            </a:endParaRPr>
          </a:p>
          <a:p>
            <a:pPr marL="1126489" lvl="2" indent="-334645">
              <a:lnSpc>
                <a:spcPts val="4649"/>
              </a:lnSpc>
              <a:buFont typeface="Arial"/>
              <a:buChar char="•"/>
            </a:pP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In GP4: </a:t>
            </a:r>
            <a:r>
              <a:rPr lang="hu-HU" sz="3099" b="1" dirty="0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4th</a:t>
            </a:r>
            <a:r>
              <a:rPr lang="en-US" sz="3099" b="1" dirty="0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PROFEEDBACK Training School on </a:t>
            </a:r>
            <a:r>
              <a:rPr lang="hu-HU" sz="3099" b="1" dirty="0" err="1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Exploring</a:t>
            </a:r>
            <a:r>
              <a:rPr lang="hu-HU" sz="3099" b="1" dirty="0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contemporary</a:t>
            </a:r>
            <a:r>
              <a:rPr lang="hu-HU" sz="3099" b="1" dirty="0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evaluation</a:t>
            </a:r>
            <a:r>
              <a:rPr lang="hu-HU" sz="3099" b="1" dirty="0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methods</a:t>
            </a:r>
            <a:r>
              <a:rPr lang="en-US" sz="3099" b="1" dirty="0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- </a:t>
            </a:r>
            <a:r>
              <a:rPr lang="hu-HU" sz="3099" b="1" dirty="0">
                <a:solidFill>
                  <a:srgbClr val="9EB513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Budapest</a:t>
            </a:r>
            <a:r>
              <a:rPr lang="en-US" sz="3099" b="1" dirty="0">
                <a:solidFill>
                  <a:srgbClr val="9EB513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, </a:t>
            </a:r>
            <a:r>
              <a:rPr lang="hu-HU" sz="3099" b="1" dirty="0">
                <a:solidFill>
                  <a:srgbClr val="9EB513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Hungary</a:t>
            </a:r>
            <a:endParaRPr lang="en-US" sz="3099" b="1" dirty="0">
              <a:solidFill>
                <a:srgbClr val="FF3131"/>
              </a:solidFill>
              <a:latin typeface="Montserrat 1 Bold"/>
              <a:ea typeface="Montserrat 1 Bold"/>
              <a:cs typeface="Montserrat 1 Bold"/>
              <a:sym typeface="Montserrat 1 Bold"/>
            </a:endParaRPr>
          </a:p>
          <a:p>
            <a:pPr algn="l"/>
            <a:endParaRPr lang="en-US" sz="1400" b="1" dirty="0">
              <a:solidFill>
                <a:srgbClr val="FF3131"/>
              </a:solidFill>
              <a:latin typeface="Montserrat 2 Medium"/>
              <a:ea typeface="Montserrat 2 Medium"/>
              <a:cs typeface="Montserrat 2 Medium"/>
              <a:sym typeface="Montserrat 2 Medium"/>
            </a:endParaRPr>
          </a:p>
        </p:txBody>
      </p:sp>
      <p:pic>
        <p:nvPicPr>
          <p:cNvPr id="15" name="Kép 14" descr="A képen ruházat, személy, computer, fa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05BC5118-6D17-75C5-B84F-FE986FACE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038" y="4597395"/>
            <a:ext cx="7318458" cy="4879925"/>
          </a:xfrm>
          <a:prstGeom prst="rect">
            <a:avLst/>
          </a:prstGeom>
        </p:spPr>
      </p:pic>
      <p:pic>
        <p:nvPicPr>
          <p:cNvPr id="18" name="Kép 17" descr="A képen fedett pályás, ruházat, fal, személy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C68496E5-237F-ACA3-F3A7-3D38A2A218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212" y="5262078"/>
            <a:ext cx="5933335" cy="395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01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790B9-F124-1ED0-51A1-7BBDA2BEE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3A96930-120C-4501-7BBF-2F81DCEF436E}"/>
              </a:ext>
            </a:extLst>
          </p:cNvPr>
          <p:cNvSpPr txBox="1"/>
          <p:nvPr/>
        </p:nvSpPr>
        <p:spPr>
          <a:xfrm>
            <a:off x="9353055" y="9615293"/>
            <a:ext cx="7514047" cy="253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6"/>
              </a:lnSpc>
            </a:pPr>
            <a:r>
              <a:rPr lang="en-US" sz="1742" b="1" i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www.profeedback.eu   •   www.cost.eu   •   www.hetfa.eu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7633AF3-8492-6A3F-011E-375379A4B759}"/>
              </a:ext>
            </a:extLst>
          </p:cNvPr>
          <p:cNvGrpSpPr/>
          <p:nvPr/>
        </p:nvGrpSpPr>
        <p:grpSpPr>
          <a:xfrm rot="-10800000">
            <a:off x="-50625" y="0"/>
            <a:ext cx="15134345" cy="577569"/>
            <a:chOff x="0" y="0"/>
            <a:chExt cx="6160303" cy="23509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12FDAA3-7CE4-DDFF-9740-CF1EBBF8F860}"/>
                </a:ext>
              </a:extLst>
            </p:cNvPr>
            <p:cNvSpPr/>
            <p:nvPr/>
          </p:nvSpPr>
          <p:spPr>
            <a:xfrm>
              <a:off x="0" y="0"/>
              <a:ext cx="6160303" cy="235094"/>
            </a:xfrm>
            <a:custGeom>
              <a:avLst/>
              <a:gdLst/>
              <a:ahLst/>
              <a:cxnLst/>
              <a:rect l="l" t="t" r="r" b="b"/>
              <a:pathLst>
                <a:path w="6160303" h="235094">
                  <a:moveTo>
                    <a:pt x="0" y="0"/>
                  </a:moveTo>
                  <a:lnTo>
                    <a:pt x="6160303" y="0"/>
                  </a:lnTo>
                  <a:lnTo>
                    <a:pt x="6160303" y="235094"/>
                  </a:lnTo>
                  <a:lnTo>
                    <a:pt x="0" y="235094"/>
                  </a:lnTo>
                  <a:close/>
                </a:path>
              </a:pathLst>
            </a:custGeom>
            <a:solidFill>
              <a:srgbClr val="A3BD3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FADEBFF-DAED-74F9-4E5B-109901679B29}"/>
                </a:ext>
              </a:extLst>
            </p:cNvPr>
            <p:cNvSpPr txBox="1"/>
            <p:nvPr/>
          </p:nvSpPr>
          <p:spPr>
            <a:xfrm>
              <a:off x="0" y="-19050"/>
              <a:ext cx="6160303" cy="254144"/>
            </a:xfrm>
            <a:prstGeom prst="rect">
              <a:avLst/>
            </a:prstGeom>
          </p:spPr>
          <p:txBody>
            <a:bodyPr lIns="44727" tIns="44727" rIns="44727" bIns="44727" rtlCol="0" anchor="ctr"/>
            <a:lstStyle/>
            <a:p>
              <a:pPr algn="ctr">
                <a:lnSpc>
                  <a:spcPts val="172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25D4500B-7BBA-DEE2-DAE7-4EB52B2586B9}"/>
              </a:ext>
            </a:extLst>
          </p:cNvPr>
          <p:cNvSpPr/>
          <p:nvPr/>
        </p:nvSpPr>
        <p:spPr>
          <a:xfrm flipH="1">
            <a:off x="15030044" y="568044"/>
            <a:ext cx="3396986" cy="9525"/>
          </a:xfrm>
          <a:prstGeom prst="line">
            <a:avLst/>
          </a:prstGeom>
          <a:ln w="19050" cap="flat">
            <a:solidFill>
              <a:srgbClr val="A3BD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F3ACCAD-2C5E-217A-0A05-7DEEDE35BDDC}"/>
              </a:ext>
            </a:extLst>
          </p:cNvPr>
          <p:cNvGrpSpPr/>
          <p:nvPr/>
        </p:nvGrpSpPr>
        <p:grpSpPr>
          <a:xfrm rot="-10800000">
            <a:off x="3153655" y="9709431"/>
            <a:ext cx="15134345" cy="577569"/>
            <a:chOff x="0" y="0"/>
            <a:chExt cx="6160303" cy="2350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1F25243-EF2C-8C28-0EDF-0137DC58C5D3}"/>
                </a:ext>
              </a:extLst>
            </p:cNvPr>
            <p:cNvSpPr/>
            <p:nvPr/>
          </p:nvSpPr>
          <p:spPr>
            <a:xfrm>
              <a:off x="0" y="0"/>
              <a:ext cx="6160303" cy="235094"/>
            </a:xfrm>
            <a:custGeom>
              <a:avLst/>
              <a:gdLst/>
              <a:ahLst/>
              <a:cxnLst/>
              <a:rect l="l" t="t" r="r" b="b"/>
              <a:pathLst>
                <a:path w="6160303" h="235094">
                  <a:moveTo>
                    <a:pt x="0" y="0"/>
                  </a:moveTo>
                  <a:lnTo>
                    <a:pt x="6160303" y="0"/>
                  </a:lnTo>
                  <a:lnTo>
                    <a:pt x="6160303" y="235094"/>
                  </a:lnTo>
                  <a:lnTo>
                    <a:pt x="0" y="235094"/>
                  </a:lnTo>
                  <a:close/>
                </a:path>
              </a:pathLst>
            </a:custGeom>
            <a:solidFill>
              <a:srgbClr val="1D386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27674CF5-B08A-1C2F-CA75-F5464A76D751}"/>
                </a:ext>
              </a:extLst>
            </p:cNvPr>
            <p:cNvSpPr txBox="1"/>
            <p:nvPr/>
          </p:nvSpPr>
          <p:spPr>
            <a:xfrm>
              <a:off x="0" y="-19050"/>
              <a:ext cx="6160303" cy="254144"/>
            </a:xfrm>
            <a:prstGeom prst="rect">
              <a:avLst/>
            </a:prstGeom>
          </p:spPr>
          <p:txBody>
            <a:bodyPr lIns="44727" tIns="44727" rIns="44727" bIns="44727" rtlCol="0" anchor="ctr"/>
            <a:lstStyle/>
            <a:p>
              <a:pPr algn="ctr">
                <a:lnSpc>
                  <a:spcPts val="172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AutoShape 10">
            <a:extLst>
              <a:ext uri="{FF2B5EF4-FFF2-40B4-BE49-F238E27FC236}">
                <a16:creationId xmlns:a16="http://schemas.microsoft.com/office/drawing/2014/main" id="{07DB1707-503F-BBC2-0685-6476BFD20D44}"/>
              </a:ext>
            </a:extLst>
          </p:cNvPr>
          <p:cNvSpPr/>
          <p:nvPr/>
        </p:nvSpPr>
        <p:spPr>
          <a:xfrm flipH="1">
            <a:off x="-129891" y="9718956"/>
            <a:ext cx="3283546" cy="0"/>
          </a:xfrm>
          <a:prstGeom prst="line">
            <a:avLst/>
          </a:prstGeom>
          <a:ln w="19050" cap="flat">
            <a:solidFill>
              <a:srgbClr val="1D38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8B429512-0F8D-51F0-6AB6-C60829910A8E}"/>
              </a:ext>
            </a:extLst>
          </p:cNvPr>
          <p:cNvSpPr txBox="1"/>
          <p:nvPr/>
        </p:nvSpPr>
        <p:spPr>
          <a:xfrm>
            <a:off x="1028700" y="878215"/>
            <a:ext cx="15127278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0"/>
              </a:lnSpc>
            </a:pP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Events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for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building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networks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- 3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BD31FB86-010C-A095-CF1A-5898D1C7970D}"/>
              </a:ext>
            </a:extLst>
          </p:cNvPr>
          <p:cNvSpPr txBox="1"/>
          <p:nvPr/>
        </p:nvSpPr>
        <p:spPr>
          <a:xfrm>
            <a:off x="9353349" y="9866453"/>
            <a:ext cx="8626728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99"/>
              </a:lnSpc>
            </a:pPr>
            <a:r>
              <a:rPr lang="en-US" sz="1999" b="1" i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www.profeedback.eu   •   www.cost.eu   •   www.hetfa.eu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D49C0845-ECDD-2E92-0A48-17FFC8AF5B11}"/>
              </a:ext>
            </a:extLst>
          </p:cNvPr>
          <p:cNvSpPr txBox="1"/>
          <p:nvPr/>
        </p:nvSpPr>
        <p:spPr>
          <a:xfrm>
            <a:off x="517504" y="2019300"/>
            <a:ext cx="17055844" cy="5740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9" lvl="1" indent="-334645" algn="l">
              <a:lnSpc>
                <a:spcPts val="4649"/>
              </a:lnSpc>
              <a:buFont typeface="Arial"/>
              <a:buChar char="•"/>
            </a:pPr>
            <a:endParaRPr lang="hu-HU" sz="3099" b="1" dirty="0">
              <a:solidFill>
                <a:srgbClr val="1D3866"/>
              </a:solidFill>
              <a:latin typeface="Montserrat 2 Medium"/>
              <a:ea typeface="Montserrat 2 Medium"/>
              <a:cs typeface="Montserrat 2 Medium"/>
              <a:sym typeface="Montserrat 2 Medium"/>
            </a:endParaRPr>
          </a:p>
          <a:p>
            <a:pPr marL="669289" lvl="1" indent="-334645" algn="l">
              <a:lnSpc>
                <a:spcPts val="4649"/>
              </a:lnSpc>
              <a:buFont typeface="Arial"/>
              <a:buChar char="•"/>
            </a:pP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5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dissemination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event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(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planned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2) </a:t>
            </a:r>
          </a:p>
          <a:p>
            <a:pPr marL="1126489" lvl="2" indent="-334645">
              <a:lnSpc>
                <a:spcPts val="4649"/>
              </a:lnSpc>
              <a:buFont typeface="Arial"/>
              <a:buChar char="•"/>
            </a:pP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In GP4:</a:t>
            </a:r>
          </a:p>
          <a:p>
            <a:pPr marL="1583689" lvl="3" indent="-334645">
              <a:lnSpc>
                <a:spcPts val="4649"/>
              </a:lnSpc>
              <a:buFont typeface="Arial"/>
              <a:buChar char="•"/>
            </a:pPr>
            <a:r>
              <a:rPr lang="en-US" sz="3099" b="1" dirty="0">
                <a:solidFill>
                  <a:srgbClr val="9EB513"/>
                </a:solidFill>
                <a:latin typeface="Montserrat 1 Bold"/>
                <a:sym typeface="Montserrat 1 Bold"/>
              </a:rPr>
              <a:t>Online</a:t>
            </a:r>
            <a:r>
              <a:rPr lang="en-US" sz="3099" b="1" dirty="0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workshop on </a:t>
            </a:r>
            <a:r>
              <a:rPr lang="hu-HU" sz="3099" b="1" dirty="0" err="1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Qualitative</a:t>
            </a:r>
            <a:r>
              <a:rPr lang="hu-HU" sz="3099" b="1" dirty="0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approaches</a:t>
            </a:r>
            <a:r>
              <a:rPr lang="hu-HU" sz="3099" b="1" dirty="0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en-US" sz="3099" b="1" dirty="0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in </a:t>
            </a:r>
            <a:r>
              <a:rPr lang="hu-HU" sz="3099" b="1" dirty="0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policy </a:t>
            </a:r>
            <a:r>
              <a:rPr lang="en-US" sz="3099" b="1" dirty="0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evaluations</a:t>
            </a:r>
            <a:r>
              <a:rPr lang="hu-HU" sz="3099" b="1" dirty="0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: </a:t>
            </a:r>
            <a:r>
              <a:rPr lang="hu-HU" sz="3099" b="1" dirty="0" err="1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Insight</a:t>
            </a:r>
            <a:r>
              <a:rPr lang="hu-HU" sz="3099" b="1" dirty="0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from</a:t>
            </a:r>
            <a:r>
              <a:rPr lang="hu-HU" sz="3099" b="1" dirty="0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Ukraine</a:t>
            </a:r>
            <a:r>
              <a:rPr lang="hu-HU" sz="3099" b="1" dirty="0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, </a:t>
            </a:r>
            <a:r>
              <a:rPr lang="hu-HU" sz="3099" b="1" dirty="0" err="1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Serbia</a:t>
            </a:r>
            <a:r>
              <a:rPr lang="hu-HU" sz="3099" b="1" dirty="0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and </a:t>
            </a:r>
            <a:r>
              <a:rPr lang="hu-HU" sz="3099" b="1" dirty="0" err="1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Lithuania</a:t>
            </a:r>
            <a:endParaRPr lang="hu-HU" sz="3099" b="1" dirty="0">
              <a:solidFill>
                <a:srgbClr val="1D3866"/>
              </a:solidFill>
              <a:latin typeface="Montserrat 1 Bold"/>
              <a:ea typeface="Montserrat 1 Bold"/>
              <a:cs typeface="Montserrat 1 Bold"/>
              <a:sym typeface="Montserrat 1 Bold"/>
            </a:endParaRPr>
          </a:p>
          <a:p>
            <a:pPr marL="1583689" lvl="3" indent="-334645">
              <a:lnSpc>
                <a:spcPts val="4649"/>
              </a:lnSpc>
              <a:buFont typeface="Arial"/>
              <a:buChar char="•"/>
            </a:pPr>
            <a:r>
              <a:rPr lang="en-US" sz="3099" b="1" dirty="0">
                <a:solidFill>
                  <a:srgbClr val="9EB513"/>
                </a:solidFill>
                <a:latin typeface="Montserrat 1 Bold"/>
                <a:sym typeface="Montserrat 1 Bold"/>
              </a:rPr>
              <a:t>Online</a:t>
            </a:r>
            <a:r>
              <a:rPr lang="en-US" sz="3099" b="1" dirty="0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webinar</a:t>
            </a:r>
            <a:r>
              <a:rPr lang="en-US" sz="3099" b="1" dirty="0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hu-HU" sz="3099" b="1" dirty="0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AI </a:t>
            </a:r>
            <a:r>
              <a:rPr lang="hu-HU" sz="3099" b="1" dirty="0" err="1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for</a:t>
            </a:r>
            <a:r>
              <a:rPr lang="hu-HU" sz="3099" b="1" dirty="0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Evaluation</a:t>
            </a:r>
            <a:r>
              <a:rPr lang="hu-HU" sz="3099" b="1" dirty="0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: </a:t>
            </a:r>
            <a:r>
              <a:rPr lang="hu-HU" sz="3099" b="1" dirty="0" err="1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What</a:t>
            </a:r>
            <a:r>
              <a:rPr lang="hu-HU" sz="3099" b="1" dirty="0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it</a:t>
            </a:r>
            <a:r>
              <a:rPr lang="hu-HU" sz="3099" b="1" dirty="0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can</a:t>
            </a:r>
            <a:r>
              <a:rPr lang="hu-HU" sz="3099" b="1" dirty="0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do</a:t>
            </a:r>
            <a:r>
              <a:rPr lang="hu-HU" sz="3099" b="1" dirty="0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for</a:t>
            </a:r>
            <a:r>
              <a:rPr lang="hu-HU" sz="3099" b="1" dirty="0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you</a:t>
            </a:r>
            <a:endParaRPr lang="hu-HU" sz="3099" b="1" dirty="0">
              <a:solidFill>
                <a:srgbClr val="1D3866"/>
              </a:solidFill>
              <a:latin typeface="Montserrat 1 Bold"/>
              <a:ea typeface="Montserrat 1 Bold"/>
              <a:cs typeface="Montserrat 1 Bold"/>
              <a:sym typeface="Montserrat 1 Bold"/>
            </a:endParaRPr>
          </a:p>
          <a:p>
            <a:pPr marL="1583689" lvl="3" indent="-334645">
              <a:lnSpc>
                <a:spcPts val="4649"/>
              </a:lnSpc>
              <a:buFont typeface="Arial"/>
              <a:buChar char="•"/>
            </a:pPr>
            <a:r>
              <a:rPr lang="en-US" sz="3099" b="1" dirty="0">
                <a:solidFill>
                  <a:srgbClr val="9EB513"/>
                </a:solidFill>
                <a:latin typeface="Montserrat 1 Bold"/>
                <a:sym typeface="Montserrat 1 Bold"/>
              </a:rPr>
              <a:t>Online</a:t>
            </a:r>
            <a:r>
              <a:rPr lang="en-US" sz="3099" b="1" dirty="0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webinar</a:t>
            </a:r>
            <a:r>
              <a:rPr lang="en-US" sz="3099" b="1" dirty="0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on</a:t>
            </a:r>
            <a:r>
              <a:rPr lang="hu-HU" sz="3099" b="1" dirty="0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Integrating</a:t>
            </a:r>
            <a:r>
              <a:rPr lang="hu-HU" sz="3099" b="1" dirty="0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Gender and </a:t>
            </a:r>
            <a:r>
              <a:rPr lang="hu-HU" sz="3099" b="1" dirty="0" err="1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Intersecionality</a:t>
            </a:r>
            <a:r>
              <a:rPr lang="hu-HU" sz="3099" b="1" dirty="0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 in Research and </a:t>
            </a:r>
            <a:r>
              <a:rPr lang="hu-HU" sz="3099" b="1" dirty="0" err="1">
                <a:solidFill>
                  <a:srgbClr val="1D3866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Projects</a:t>
            </a:r>
            <a:endParaRPr lang="hu-HU" sz="3099" b="1" dirty="0">
              <a:solidFill>
                <a:srgbClr val="1D3866"/>
              </a:solidFill>
              <a:latin typeface="Montserrat 1 Bold"/>
              <a:ea typeface="Montserrat 1 Bold"/>
              <a:cs typeface="Montserrat 1 Bold"/>
              <a:sym typeface="Montserrat 1 Bold"/>
            </a:endParaRPr>
          </a:p>
          <a:p>
            <a:pPr marL="669289" lvl="1" indent="-334645">
              <a:lnSpc>
                <a:spcPts val="4649"/>
              </a:lnSpc>
              <a:buFont typeface="Arial"/>
              <a:buChar char="•"/>
            </a:pP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WG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meetings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and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discussions</a:t>
            </a:r>
            <a:endParaRPr lang="hu-HU" sz="3099" b="1" dirty="0">
              <a:solidFill>
                <a:srgbClr val="1D3866"/>
              </a:solidFill>
              <a:latin typeface="Montserrat 2 Medium"/>
              <a:ea typeface="Montserrat 2 Medium"/>
              <a:cs typeface="Montserrat 2 Medium"/>
              <a:sym typeface="Montserrat 2 Medium"/>
            </a:endParaRPr>
          </a:p>
          <a:p>
            <a:pPr algn="l"/>
            <a:endParaRPr lang="hu-HU" sz="1400" b="1" dirty="0">
              <a:solidFill>
                <a:srgbClr val="FF3131"/>
              </a:solidFill>
              <a:latin typeface="Montserrat 2 Medium"/>
              <a:ea typeface="Montserrat 2 Medium"/>
              <a:cs typeface="Montserrat 2 Medium"/>
              <a:sym typeface="Montserrat 2 Medium"/>
            </a:endParaRPr>
          </a:p>
          <a:p>
            <a:pPr algn="l"/>
            <a:endParaRPr lang="en-US" sz="1400" b="1" dirty="0">
              <a:solidFill>
                <a:srgbClr val="FF3131"/>
              </a:solidFill>
              <a:latin typeface="Montserrat 2 Medium"/>
              <a:ea typeface="Montserrat 2 Medium"/>
              <a:cs typeface="Montserrat 2 Medium"/>
              <a:sym typeface="Montserrat 2 Medium"/>
            </a:endParaRPr>
          </a:p>
        </p:txBody>
      </p:sp>
      <p:pic>
        <p:nvPicPr>
          <p:cNvPr id="16" name="Kép 15" descr="A képen szöveg, képernyőkép, Webhely, szoftv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4FBD844-CEC7-A66D-3CC1-F3EF5B1DB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133" y="718509"/>
            <a:ext cx="5763429" cy="3172268"/>
          </a:xfrm>
          <a:prstGeom prst="rect">
            <a:avLst/>
          </a:prstGeom>
        </p:spPr>
      </p:pic>
      <p:pic>
        <p:nvPicPr>
          <p:cNvPr id="18" name="Kép 17" descr="A képen Emberi arc, képernyőkép, videó, embe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1690A5F2-E2AF-A135-55DC-36C5CD77C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329" y="6213831"/>
            <a:ext cx="5763429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9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A9046-62C0-BAA7-B350-C0FBCEBBE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9B6DCEE-C01E-642A-2480-1FCC0E6F9EDB}"/>
              </a:ext>
            </a:extLst>
          </p:cNvPr>
          <p:cNvSpPr txBox="1"/>
          <p:nvPr/>
        </p:nvSpPr>
        <p:spPr>
          <a:xfrm>
            <a:off x="9353055" y="9615293"/>
            <a:ext cx="7514047" cy="253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6"/>
              </a:lnSpc>
            </a:pPr>
            <a:r>
              <a:rPr lang="en-US" sz="1742" b="1" i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www.profeedback.eu   •   www.cost.eu   •   www.hetfa.eu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BB81E3E-462E-7AE3-95E4-5BDA8240283E}"/>
              </a:ext>
            </a:extLst>
          </p:cNvPr>
          <p:cNvGrpSpPr/>
          <p:nvPr/>
        </p:nvGrpSpPr>
        <p:grpSpPr>
          <a:xfrm rot="-10800000">
            <a:off x="-50625" y="0"/>
            <a:ext cx="15134345" cy="577569"/>
            <a:chOff x="0" y="0"/>
            <a:chExt cx="6160303" cy="23509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FD38174-2050-03DA-A60D-535ABC78C0B4}"/>
                </a:ext>
              </a:extLst>
            </p:cNvPr>
            <p:cNvSpPr/>
            <p:nvPr/>
          </p:nvSpPr>
          <p:spPr>
            <a:xfrm>
              <a:off x="0" y="0"/>
              <a:ext cx="6160303" cy="235094"/>
            </a:xfrm>
            <a:custGeom>
              <a:avLst/>
              <a:gdLst/>
              <a:ahLst/>
              <a:cxnLst/>
              <a:rect l="l" t="t" r="r" b="b"/>
              <a:pathLst>
                <a:path w="6160303" h="235094">
                  <a:moveTo>
                    <a:pt x="0" y="0"/>
                  </a:moveTo>
                  <a:lnTo>
                    <a:pt x="6160303" y="0"/>
                  </a:lnTo>
                  <a:lnTo>
                    <a:pt x="6160303" y="235094"/>
                  </a:lnTo>
                  <a:lnTo>
                    <a:pt x="0" y="235094"/>
                  </a:lnTo>
                  <a:close/>
                </a:path>
              </a:pathLst>
            </a:custGeom>
            <a:solidFill>
              <a:srgbClr val="A3BD3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8C72FE8-A270-B337-41F9-B6822AE8EE59}"/>
                </a:ext>
              </a:extLst>
            </p:cNvPr>
            <p:cNvSpPr txBox="1"/>
            <p:nvPr/>
          </p:nvSpPr>
          <p:spPr>
            <a:xfrm>
              <a:off x="0" y="-19050"/>
              <a:ext cx="6160303" cy="254144"/>
            </a:xfrm>
            <a:prstGeom prst="rect">
              <a:avLst/>
            </a:prstGeom>
          </p:spPr>
          <p:txBody>
            <a:bodyPr lIns="44727" tIns="44727" rIns="44727" bIns="44727" rtlCol="0" anchor="ctr"/>
            <a:lstStyle/>
            <a:p>
              <a:pPr algn="ctr">
                <a:lnSpc>
                  <a:spcPts val="172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0E5E160B-3630-2480-7F7A-C9C9E2450574}"/>
              </a:ext>
            </a:extLst>
          </p:cNvPr>
          <p:cNvSpPr/>
          <p:nvPr/>
        </p:nvSpPr>
        <p:spPr>
          <a:xfrm flipH="1">
            <a:off x="15030044" y="568044"/>
            <a:ext cx="3396986" cy="9525"/>
          </a:xfrm>
          <a:prstGeom prst="line">
            <a:avLst/>
          </a:prstGeom>
          <a:ln w="19050" cap="flat">
            <a:solidFill>
              <a:srgbClr val="A3BD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3AC64D79-4D28-1288-86DC-DE8184DF5B74}"/>
              </a:ext>
            </a:extLst>
          </p:cNvPr>
          <p:cNvGrpSpPr/>
          <p:nvPr/>
        </p:nvGrpSpPr>
        <p:grpSpPr>
          <a:xfrm rot="-10800000">
            <a:off x="3153655" y="9709431"/>
            <a:ext cx="15134345" cy="577569"/>
            <a:chOff x="0" y="0"/>
            <a:chExt cx="6160303" cy="2350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B94D6C6-5623-E75E-CDCE-59E6BCC5D7F7}"/>
                </a:ext>
              </a:extLst>
            </p:cNvPr>
            <p:cNvSpPr/>
            <p:nvPr/>
          </p:nvSpPr>
          <p:spPr>
            <a:xfrm>
              <a:off x="0" y="0"/>
              <a:ext cx="6160303" cy="235094"/>
            </a:xfrm>
            <a:custGeom>
              <a:avLst/>
              <a:gdLst/>
              <a:ahLst/>
              <a:cxnLst/>
              <a:rect l="l" t="t" r="r" b="b"/>
              <a:pathLst>
                <a:path w="6160303" h="235094">
                  <a:moveTo>
                    <a:pt x="0" y="0"/>
                  </a:moveTo>
                  <a:lnTo>
                    <a:pt x="6160303" y="0"/>
                  </a:lnTo>
                  <a:lnTo>
                    <a:pt x="6160303" y="235094"/>
                  </a:lnTo>
                  <a:lnTo>
                    <a:pt x="0" y="235094"/>
                  </a:lnTo>
                  <a:close/>
                </a:path>
              </a:pathLst>
            </a:custGeom>
            <a:solidFill>
              <a:srgbClr val="1D386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41855217-0794-455A-A2F1-92D69156F572}"/>
                </a:ext>
              </a:extLst>
            </p:cNvPr>
            <p:cNvSpPr txBox="1"/>
            <p:nvPr/>
          </p:nvSpPr>
          <p:spPr>
            <a:xfrm>
              <a:off x="0" y="-19050"/>
              <a:ext cx="6160303" cy="254144"/>
            </a:xfrm>
            <a:prstGeom prst="rect">
              <a:avLst/>
            </a:prstGeom>
          </p:spPr>
          <p:txBody>
            <a:bodyPr lIns="44727" tIns="44727" rIns="44727" bIns="44727" rtlCol="0" anchor="ctr"/>
            <a:lstStyle/>
            <a:p>
              <a:pPr algn="ctr">
                <a:lnSpc>
                  <a:spcPts val="172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AutoShape 10">
            <a:extLst>
              <a:ext uri="{FF2B5EF4-FFF2-40B4-BE49-F238E27FC236}">
                <a16:creationId xmlns:a16="http://schemas.microsoft.com/office/drawing/2014/main" id="{73155167-6553-A100-E71F-5282572838EC}"/>
              </a:ext>
            </a:extLst>
          </p:cNvPr>
          <p:cNvSpPr/>
          <p:nvPr/>
        </p:nvSpPr>
        <p:spPr>
          <a:xfrm flipH="1">
            <a:off x="-129891" y="9718956"/>
            <a:ext cx="3283546" cy="0"/>
          </a:xfrm>
          <a:prstGeom prst="line">
            <a:avLst/>
          </a:prstGeom>
          <a:ln w="19050" cap="flat">
            <a:solidFill>
              <a:srgbClr val="1D38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EE0BFE14-D813-0F88-7FE5-8B3542567150}"/>
              </a:ext>
            </a:extLst>
          </p:cNvPr>
          <p:cNvSpPr txBox="1"/>
          <p:nvPr/>
        </p:nvSpPr>
        <p:spPr>
          <a:xfrm>
            <a:off x="1028700" y="878215"/>
            <a:ext cx="15127278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0"/>
              </a:lnSpc>
            </a:pP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Grants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for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building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cooperation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among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members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and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sharing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our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knowledge</a:t>
            </a:r>
            <a:endParaRPr lang="hu-HU" sz="5000" b="1" dirty="0">
              <a:solidFill>
                <a:srgbClr val="1D3866"/>
              </a:solidFill>
              <a:latin typeface="Montserrat 2 Medium"/>
              <a:ea typeface="Montserrat 2 Medium"/>
              <a:cs typeface="Montserrat 2 Medium"/>
              <a:sym typeface="Montserrat 2 Medium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73540BB1-EF11-8CFD-7A69-1B9079D99D5B}"/>
              </a:ext>
            </a:extLst>
          </p:cNvPr>
          <p:cNvSpPr txBox="1"/>
          <p:nvPr/>
        </p:nvSpPr>
        <p:spPr>
          <a:xfrm>
            <a:off x="9353349" y="9866453"/>
            <a:ext cx="8626728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99"/>
              </a:lnSpc>
            </a:pPr>
            <a:r>
              <a:rPr lang="en-US" sz="1999" b="1" i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www.profeedback.eu   •   www.cost.eu   •   www.hetfa.eu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FE2C572A-D2F8-DE81-7CE7-090F546992FE}"/>
              </a:ext>
            </a:extLst>
          </p:cNvPr>
          <p:cNvSpPr txBox="1"/>
          <p:nvPr/>
        </p:nvSpPr>
        <p:spPr>
          <a:xfrm>
            <a:off x="457200" y="2904341"/>
            <a:ext cx="17055844" cy="3970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9" lvl="1" indent="-334645" algn="l">
              <a:lnSpc>
                <a:spcPts val="4649"/>
              </a:lnSpc>
              <a:buFont typeface="Arial"/>
              <a:buChar char="•"/>
            </a:pP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18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intra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PROFEEDBACK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cooperation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facilitated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by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STSM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grants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:</a:t>
            </a:r>
          </a:p>
          <a:p>
            <a:pPr marL="1126489" lvl="2" indent="-334645">
              <a:lnSpc>
                <a:spcPts val="4649"/>
              </a:lnSpc>
              <a:buFont typeface="Arial"/>
              <a:buChar char="•"/>
            </a:pP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GP4: 4</a:t>
            </a:r>
          </a:p>
          <a:p>
            <a:pPr marL="669289" lvl="1" indent="-334645">
              <a:lnSpc>
                <a:spcPts val="4649"/>
              </a:lnSpc>
              <a:buFont typeface="Arial"/>
              <a:buChar char="•"/>
            </a:pP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8 ITC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grant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for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young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researchers</a:t>
            </a:r>
            <a:endParaRPr lang="hu-HU" sz="3099" b="1" dirty="0">
              <a:solidFill>
                <a:srgbClr val="1D3866"/>
              </a:solidFill>
              <a:latin typeface="Montserrat 2 Medium"/>
              <a:ea typeface="Montserrat 2 Medium"/>
              <a:cs typeface="Montserrat 2 Medium"/>
              <a:sym typeface="Montserrat 2 Medium"/>
            </a:endParaRPr>
          </a:p>
          <a:p>
            <a:pPr marL="1126489" lvl="2" indent="-334645">
              <a:lnSpc>
                <a:spcPts val="4649"/>
              </a:lnSpc>
              <a:buFont typeface="Arial"/>
              <a:buChar char="•"/>
            </a:pP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GP4: 4</a:t>
            </a:r>
          </a:p>
          <a:p>
            <a:pPr marL="669289" lvl="1" indent="-334645">
              <a:lnSpc>
                <a:spcPts val="4649"/>
              </a:lnSpc>
              <a:buFont typeface="Arial"/>
              <a:buChar char="•"/>
            </a:pP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14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Dissemination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Grant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for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senior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researchers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:</a:t>
            </a:r>
          </a:p>
          <a:p>
            <a:pPr marL="1126489" lvl="2" indent="-334645">
              <a:lnSpc>
                <a:spcPts val="4649"/>
              </a:lnSpc>
              <a:buFont typeface="Arial"/>
              <a:buChar char="•"/>
            </a:pP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GP4: 7</a:t>
            </a:r>
          </a:p>
          <a:p>
            <a:pPr algn="l"/>
            <a:endParaRPr lang="hu-HU" sz="1400" b="1" dirty="0">
              <a:solidFill>
                <a:srgbClr val="FF3131"/>
              </a:solidFill>
              <a:latin typeface="Montserrat 2 Medium"/>
              <a:ea typeface="Montserrat 2 Medium"/>
              <a:cs typeface="Montserrat 2 Medium"/>
              <a:sym typeface="Montserrat 2 Medium"/>
            </a:endParaRPr>
          </a:p>
          <a:p>
            <a:pPr algn="l"/>
            <a:endParaRPr lang="en-US" sz="1400" b="1" dirty="0">
              <a:solidFill>
                <a:srgbClr val="FF3131"/>
              </a:solidFill>
              <a:latin typeface="Montserrat 2 Medium"/>
              <a:ea typeface="Montserrat 2 Medium"/>
              <a:cs typeface="Montserrat 2 Medium"/>
              <a:sym typeface="Montserrat 2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95203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A1A8E-4BC9-74FE-FAAB-827A6ABE1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754C6B4-F236-AF2F-ADE1-532FC39064FF}"/>
              </a:ext>
            </a:extLst>
          </p:cNvPr>
          <p:cNvSpPr txBox="1"/>
          <p:nvPr/>
        </p:nvSpPr>
        <p:spPr>
          <a:xfrm>
            <a:off x="9353055" y="9615293"/>
            <a:ext cx="7514047" cy="253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6"/>
              </a:lnSpc>
            </a:pPr>
            <a:r>
              <a:rPr lang="en-US" sz="1742" b="1" i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www.profeedback.eu   •   www.cost.eu   •   www.hetfa.eu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9F51A76-C5E4-559C-B8B1-F2A4E53DF8EB}"/>
              </a:ext>
            </a:extLst>
          </p:cNvPr>
          <p:cNvGrpSpPr/>
          <p:nvPr/>
        </p:nvGrpSpPr>
        <p:grpSpPr>
          <a:xfrm rot="-10800000">
            <a:off x="-50625" y="0"/>
            <a:ext cx="15134345" cy="577569"/>
            <a:chOff x="0" y="0"/>
            <a:chExt cx="6160303" cy="23509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A164B58-9A02-CFD2-DF41-CFB0E643DEC9}"/>
                </a:ext>
              </a:extLst>
            </p:cNvPr>
            <p:cNvSpPr/>
            <p:nvPr/>
          </p:nvSpPr>
          <p:spPr>
            <a:xfrm>
              <a:off x="0" y="0"/>
              <a:ext cx="6160303" cy="235094"/>
            </a:xfrm>
            <a:custGeom>
              <a:avLst/>
              <a:gdLst/>
              <a:ahLst/>
              <a:cxnLst/>
              <a:rect l="l" t="t" r="r" b="b"/>
              <a:pathLst>
                <a:path w="6160303" h="235094">
                  <a:moveTo>
                    <a:pt x="0" y="0"/>
                  </a:moveTo>
                  <a:lnTo>
                    <a:pt x="6160303" y="0"/>
                  </a:lnTo>
                  <a:lnTo>
                    <a:pt x="6160303" y="235094"/>
                  </a:lnTo>
                  <a:lnTo>
                    <a:pt x="0" y="235094"/>
                  </a:lnTo>
                  <a:close/>
                </a:path>
              </a:pathLst>
            </a:custGeom>
            <a:solidFill>
              <a:srgbClr val="A3BD3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8E727E52-EAFE-C30D-3DBE-782C8972C171}"/>
                </a:ext>
              </a:extLst>
            </p:cNvPr>
            <p:cNvSpPr txBox="1"/>
            <p:nvPr/>
          </p:nvSpPr>
          <p:spPr>
            <a:xfrm>
              <a:off x="0" y="-19050"/>
              <a:ext cx="6160303" cy="254144"/>
            </a:xfrm>
            <a:prstGeom prst="rect">
              <a:avLst/>
            </a:prstGeom>
          </p:spPr>
          <p:txBody>
            <a:bodyPr lIns="44727" tIns="44727" rIns="44727" bIns="44727" rtlCol="0" anchor="ctr"/>
            <a:lstStyle/>
            <a:p>
              <a:pPr algn="ctr">
                <a:lnSpc>
                  <a:spcPts val="172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F3C18EE8-F2D9-1F4F-3A9B-A39FBDD23F13}"/>
              </a:ext>
            </a:extLst>
          </p:cNvPr>
          <p:cNvSpPr/>
          <p:nvPr/>
        </p:nvSpPr>
        <p:spPr>
          <a:xfrm flipH="1">
            <a:off x="15030044" y="568044"/>
            <a:ext cx="3396986" cy="9525"/>
          </a:xfrm>
          <a:prstGeom prst="line">
            <a:avLst/>
          </a:prstGeom>
          <a:ln w="19050" cap="flat">
            <a:solidFill>
              <a:srgbClr val="A3BD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7F6E95DC-35D7-CAA6-19AD-35110FD2AF21}"/>
              </a:ext>
            </a:extLst>
          </p:cNvPr>
          <p:cNvGrpSpPr/>
          <p:nvPr/>
        </p:nvGrpSpPr>
        <p:grpSpPr>
          <a:xfrm rot="-10800000">
            <a:off x="3153655" y="9709431"/>
            <a:ext cx="15134345" cy="577569"/>
            <a:chOff x="0" y="0"/>
            <a:chExt cx="6160303" cy="2350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505E6C0-9B7C-7319-6CD6-B37F58EC5884}"/>
                </a:ext>
              </a:extLst>
            </p:cNvPr>
            <p:cNvSpPr/>
            <p:nvPr/>
          </p:nvSpPr>
          <p:spPr>
            <a:xfrm>
              <a:off x="0" y="0"/>
              <a:ext cx="6160303" cy="235094"/>
            </a:xfrm>
            <a:custGeom>
              <a:avLst/>
              <a:gdLst/>
              <a:ahLst/>
              <a:cxnLst/>
              <a:rect l="l" t="t" r="r" b="b"/>
              <a:pathLst>
                <a:path w="6160303" h="235094">
                  <a:moveTo>
                    <a:pt x="0" y="0"/>
                  </a:moveTo>
                  <a:lnTo>
                    <a:pt x="6160303" y="0"/>
                  </a:lnTo>
                  <a:lnTo>
                    <a:pt x="6160303" y="235094"/>
                  </a:lnTo>
                  <a:lnTo>
                    <a:pt x="0" y="235094"/>
                  </a:lnTo>
                  <a:close/>
                </a:path>
              </a:pathLst>
            </a:custGeom>
            <a:solidFill>
              <a:srgbClr val="1D386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5D36AA6E-F424-DCA0-81B8-78A69F51550D}"/>
                </a:ext>
              </a:extLst>
            </p:cNvPr>
            <p:cNvSpPr txBox="1"/>
            <p:nvPr/>
          </p:nvSpPr>
          <p:spPr>
            <a:xfrm>
              <a:off x="0" y="-19050"/>
              <a:ext cx="6160303" cy="254144"/>
            </a:xfrm>
            <a:prstGeom prst="rect">
              <a:avLst/>
            </a:prstGeom>
          </p:spPr>
          <p:txBody>
            <a:bodyPr lIns="44727" tIns="44727" rIns="44727" bIns="44727" rtlCol="0" anchor="ctr"/>
            <a:lstStyle/>
            <a:p>
              <a:pPr algn="ctr">
                <a:lnSpc>
                  <a:spcPts val="172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AutoShape 10">
            <a:extLst>
              <a:ext uri="{FF2B5EF4-FFF2-40B4-BE49-F238E27FC236}">
                <a16:creationId xmlns:a16="http://schemas.microsoft.com/office/drawing/2014/main" id="{488F1E7F-3C70-3C2F-7E4A-73170B16C8D8}"/>
              </a:ext>
            </a:extLst>
          </p:cNvPr>
          <p:cNvSpPr/>
          <p:nvPr/>
        </p:nvSpPr>
        <p:spPr>
          <a:xfrm flipH="1">
            <a:off x="-129891" y="9718956"/>
            <a:ext cx="3283546" cy="0"/>
          </a:xfrm>
          <a:prstGeom prst="line">
            <a:avLst/>
          </a:prstGeom>
          <a:ln w="19050" cap="flat">
            <a:solidFill>
              <a:srgbClr val="1D38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0FA628C5-23BA-6197-F047-3686FADB9E77}"/>
              </a:ext>
            </a:extLst>
          </p:cNvPr>
          <p:cNvSpPr txBox="1"/>
          <p:nvPr/>
        </p:nvSpPr>
        <p:spPr>
          <a:xfrm>
            <a:off x="1028700" y="878215"/>
            <a:ext cx="15127278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0"/>
              </a:lnSpc>
            </a:pP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Knowledge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sharing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to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raise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awareness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on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policy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evaluation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issues</a:t>
            </a:r>
            <a:endParaRPr lang="en-US" sz="5000" b="1" dirty="0">
              <a:solidFill>
                <a:srgbClr val="1D3866"/>
              </a:solidFill>
              <a:latin typeface="Montserrat 2 Medium"/>
              <a:ea typeface="Montserrat 2 Medium"/>
              <a:cs typeface="Montserrat 2 Medium"/>
              <a:sym typeface="Montserrat 2 Medium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A1874729-79AF-DEEE-1975-0969D6563424}"/>
              </a:ext>
            </a:extLst>
          </p:cNvPr>
          <p:cNvSpPr txBox="1"/>
          <p:nvPr/>
        </p:nvSpPr>
        <p:spPr>
          <a:xfrm>
            <a:off x="9353349" y="9866453"/>
            <a:ext cx="8626728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99"/>
              </a:lnSpc>
            </a:pPr>
            <a:r>
              <a:rPr lang="en-US" sz="1999" b="1" i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www.profeedback.eu   •   www.cost.eu   •   www.hetfa.eu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BE9170ED-C38D-B751-233A-60B551DECF90}"/>
              </a:ext>
            </a:extLst>
          </p:cNvPr>
          <p:cNvSpPr txBox="1"/>
          <p:nvPr/>
        </p:nvSpPr>
        <p:spPr>
          <a:xfrm>
            <a:off x="457200" y="2757069"/>
            <a:ext cx="17055844" cy="4080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9" lvl="1" indent="-334645" algn="l">
              <a:lnSpc>
                <a:spcPts val="4649"/>
              </a:lnSpc>
              <a:buFont typeface="Arial"/>
              <a:buChar char="•"/>
            </a:pP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9 PROFEEDBOOKS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on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the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conference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</a:p>
          <a:p>
            <a:pPr marL="1126489" lvl="2" indent="-334645">
              <a:lnSpc>
                <a:spcPts val="4649"/>
              </a:lnSpc>
              <a:buFont typeface="Arial"/>
              <a:buChar char="•"/>
            </a:pP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In GP4: 2 </a:t>
            </a:r>
          </a:p>
          <a:p>
            <a:pPr marL="669289" lvl="1" indent="-334645">
              <a:lnSpc>
                <a:spcPts val="4649"/>
              </a:lnSpc>
              <a:buFont typeface="Arial"/>
              <a:buChar char="•"/>
            </a:pP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8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ProfeedCourse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about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the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knowledge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of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training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schools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and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webinars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:</a:t>
            </a:r>
          </a:p>
          <a:p>
            <a:pPr marL="1126489" lvl="2" indent="-334645">
              <a:lnSpc>
                <a:spcPts val="4649"/>
              </a:lnSpc>
              <a:buFont typeface="Arial"/>
              <a:buChar char="•"/>
            </a:pP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In GP4: 4</a:t>
            </a:r>
          </a:p>
          <a:p>
            <a:pPr marL="669289" lvl="1" indent="-334645" algn="l">
              <a:lnSpc>
                <a:spcPts val="4649"/>
              </a:lnSpc>
              <a:buFont typeface="Arial"/>
              <a:buChar char="•"/>
            </a:pP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15 Policy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briefs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(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planned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2):</a:t>
            </a:r>
          </a:p>
          <a:p>
            <a:pPr marL="1126489" lvl="2" indent="-334645">
              <a:lnSpc>
                <a:spcPts val="4649"/>
              </a:lnSpc>
              <a:buFont typeface="Arial"/>
              <a:buChar char="•"/>
            </a:pP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In GP4: 7</a:t>
            </a:r>
          </a:p>
          <a:p>
            <a:pPr marL="1583689" lvl="3" indent="-334645">
              <a:lnSpc>
                <a:spcPts val="4649"/>
              </a:lnSpc>
              <a:buFont typeface="Arial"/>
              <a:buChar char="•"/>
            </a:pPr>
            <a:endParaRPr lang="hu-HU" sz="3099" b="1" dirty="0">
              <a:solidFill>
                <a:srgbClr val="1D3866"/>
              </a:solidFill>
              <a:latin typeface="Montserrat 2 Medium"/>
              <a:ea typeface="Montserrat 2 Medium"/>
              <a:cs typeface="Montserrat 2 Medium"/>
              <a:sym typeface="Montserrat 2 Medium"/>
            </a:endParaRP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4EF4B1DB-C072-94E2-CC34-9F7758246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228" y="4829771"/>
            <a:ext cx="7586602" cy="3486833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EC14E055-03BA-CC85-3A11-D965DB65C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773" y="6315824"/>
            <a:ext cx="7830792" cy="370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05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7E097-F212-BD1D-7583-D087D31A8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36F77BE-FA35-0521-C9E5-E9E0B56D3E0B}"/>
              </a:ext>
            </a:extLst>
          </p:cNvPr>
          <p:cNvSpPr txBox="1"/>
          <p:nvPr/>
        </p:nvSpPr>
        <p:spPr>
          <a:xfrm>
            <a:off x="9353055" y="9615293"/>
            <a:ext cx="7514047" cy="253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6"/>
              </a:lnSpc>
            </a:pPr>
            <a:r>
              <a:rPr lang="en-US" sz="1742" b="1" i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www.profeedback.eu   •   www.cost.eu   •   www.hetfa.eu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7E4CFC0-6F8F-F47E-2591-968F5B9D158D}"/>
              </a:ext>
            </a:extLst>
          </p:cNvPr>
          <p:cNvGrpSpPr/>
          <p:nvPr/>
        </p:nvGrpSpPr>
        <p:grpSpPr>
          <a:xfrm rot="-10800000">
            <a:off x="-50625" y="0"/>
            <a:ext cx="15134345" cy="577569"/>
            <a:chOff x="0" y="0"/>
            <a:chExt cx="6160303" cy="23509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B75696D-906C-EAF6-9F7F-A77DBCE18C66}"/>
                </a:ext>
              </a:extLst>
            </p:cNvPr>
            <p:cNvSpPr/>
            <p:nvPr/>
          </p:nvSpPr>
          <p:spPr>
            <a:xfrm>
              <a:off x="0" y="0"/>
              <a:ext cx="6160303" cy="235094"/>
            </a:xfrm>
            <a:custGeom>
              <a:avLst/>
              <a:gdLst/>
              <a:ahLst/>
              <a:cxnLst/>
              <a:rect l="l" t="t" r="r" b="b"/>
              <a:pathLst>
                <a:path w="6160303" h="235094">
                  <a:moveTo>
                    <a:pt x="0" y="0"/>
                  </a:moveTo>
                  <a:lnTo>
                    <a:pt x="6160303" y="0"/>
                  </a:lnTo>
                  <a:lnTo>
                    <a:pt x="6160303" y="235094"/>
                  </a:lnTo>
                  <a:lnTo>
                    <a:pt x="0" y="235094"/>
                  </a:lnTo>
                  <a:close/>
                </a:path>
              </a:pathLst>
            </a:custGeom>
            <a:solidFill>
              <a:srgbClr val="A3BD3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CD0044B-D0C9-D123-3FDB-454932A86925}"/>
                </a:ext>
              </a:extLst>
            </p:cNvPr>
            <p:cNvSpPr txBox="1"/>
            <p:nvPr/>
          </p:nvSpPr>
          <p:spPr>
            <a:xfrm>
              <a:off x="0" y="-19050"/>
              <a:ext cx="6160303" cy="254144"/>
            </a:xfrm>
            <a:prstGeom prst="rect">
              <a:avLst/>
            </a:prstGeom>
          </p:spPr>
          <p:txBody>
            <a:bodyPr lIns="44727" tIns="44727" rIns="44727" bIns="44727" rtlCol="0" anchor="ctr"/>
            <a:lstStyle/>
            <a:p>
              <a:pPr algn="ctr">
                <a:lnSpc>
                  <a:spcPts val="172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B34420D2-13AF-E34F-1574-708340C96403}"/>
              </a:ext>
            </a:extLst>
          </p:cNvPr>
          <p:cNvSpPr/>
          <p:nvPr/>
        </p:nvSpPr>
        <p:spPr>
          <a:xfrm flipH="1">
            <a:off x="15030044" y="568044"/>
            <a:ext cx="3396986" cy="9525"/>
          </a:xfrm>
          <a:prstGeom prst="line">
            <a:avLst/>
          </a:prstGeom>
          <a:ln w="19050" cap="flat">
            <a:solidFill>
              <a:srgbClr val="A3BD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8E9F9464-0E27-EB5B-F1E0-420030E01D44}"/>
              </a:ext>
            </a:extLst>
          </p:cNvPr>
          <p:cNvGrpSpPr/>
          <p:nvPr/>
        </p:nvGrpSpPr>
        <p:grpSpPr>
          <a:xfrm rot="-10800000">
            <a:off x="3153655" y="9709431"/>
            <a:ext cx="15134345" cy="577569"/>
            <a:chOff x="0" y="0"/>
            <a:chExt cx="6160303" cy="2350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09FD743-62B3-27FA-2690-70B83C8541BD}"/>
                </a:ext>
              </a:extLst>
            </p:cNvPr>
            <p:cNvSpPr/>
            <p:nvPr/>
          </p:nvSpPr>
          <p:spPr>
            <a:xfrm>
              <a:off x="0" y="0"/>
              <a:ext cx="6160303" cy="235094"/>
            </a:xfrm>
            <a:custGeom>
              <a:avLst/>
              <a:gdLst/>
              <a:ahLst/>
              <a:cxnLst/>
              <a:rect l="l" t="t" r="r" b="b"/>
              <a:pathLst>
                <a:path w="6160303" h="235094">
                  <a:moveTo>
                    <a:pt x="0" y="0"/>
                  </a:moveTo>
                  <a:lnTo>
                    <a:pt x="6160303" y="0"/>
                  </a:lnTo>
                  <a:lnTo>
                    <a:pt x="6160303" y="235094"/>
                  </a:lnTo>
                  <a:lnTo>
                    <a:pt x="0" y="235094"/>
                  </a:lnTo>
                  <a:close/>
                </a:path>
              </a:pathLst>
            </a:custGeom>
            <a:solidFill>
              <a:srgbClr val="1D386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4F936099-2F7D-F363-B63C-F06386B4B790}"/>
                </a:ext>
              </a:extLst>
            </p:cNvPr>
            <p:cNvSpPr txBox="1"/>
            <p:nvPr/>
          </p:nvSpPr>
          <p:spPr>
            <a:xfrm>
              <a:off x="0" y="-19050"/>
              <a:ext cx="6160303" cy="254144"/>
            </a:xfrm>
            <a:prstGeom prst="rect">
              <a:avLst/>
            </a:prstGeom>
          </p:spPr>
          <p:txBody>
            <a:bodyPr lIns="44727" tIns="44727" rIns="44727" bIns="44727" rtlCol="0" anchor="ctr"/>
            <a:lstStyle/>
            <a:p>
              <a:pPr algn="ctr">
                <a:lnSpc>
                  <a:spcPts val="172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AutoShape 10">
            <a:extLst>
              <a:ext uri="{FF2B5EF4-FFF2-40B4-BE49-F238E27FC236}">
                <a16:creationId xmlns:a16="http://schemas.microsoft.com/office/drawing/2014/main" id="{9DA1DC65-4284-86D1-9F3D-4D66CBB986BB}"/>
              </a:ext>
            </a:extLst>
          </p:cNvPr>
          <p:cNvSpPr/>
          <p:nvPr/>
        </p:nvSpPr>
        <p:spPr>
          <a:xfrm flipH="1">
            <a:off x="-129891" y="9718956"/>
            <a:ext cx="3283546" cy="0"/>
          </a:xfrm>
          <a:prstGeom prst="line">
            <a:avLst/>
          </a:prstGeom>
          <a:ln w="19050" cap="flat">
            <a:solidFill>
              <a:srgbClr val="1D38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4A9C89C1-4221-7787-D38D-0250CA9C7B2C}"/>
              </a:ext>
            </a:extLst>
          </p:cNvPr>
          <p:cNvSpPr txBox="1"/>
          <p:nvPr/>
        </p:nvSpPr>
        <p:spPr>
          <a:xfrm>
            <a:off x="1028700" y="878215"/>
            <a:ext cx="15127278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0"/>
              </a:lnSpc>
            </a:pP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Knowledge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sharing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to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raise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awareness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on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policy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evaluation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issues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- 2</a:t>
            </a:r>
            <a:endParaRPr lang="en-US" sz="5000" b="1" dirty="0">
              <a:solidFill>
                <a:srgbClr val="1D3866"/>
              </a:solidFill>
              <a:latin typeface="Montserrat 2 Medium"/>
              <a:ea typeface="Montserrat 2 Medium"/>
              <a:cs typeface="Montserrat 2 Medium"/>
              <a:sym typeface="Montserrat 2 Medium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13D9A226-9421-7304-7AAF-E51689443C78}"/>
              </a:ext>
            </a:extLst>
          </p:cNvPr>
          <p:cNvSpPr txBox="1"/>
          <p:nvPr/>
        </p:nvSpPr>
        <p:spPr>
          <a:xfrm>
            <a:off x="9353349" y="9866453"/>
            <a:ext cx="8626728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99"/>
              </a:lnSpc>
            </a:pPr>
            <a:r>
              <a:rPr lang="en-US" sz="1999" b="1" i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www.profeedback.eu   •   www.cost.eu   •   www.hetfa.eu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A27C91DE-DE9A-6FCD-A169-F8A27C3D54F1}"/>
              </a:ext>
            </a:extLst>
          </p:cNvPr>
          <p:cNvSpPr txBox="1"/>
          <p:nvPr/>
        </p:nvSpPr>
        <p:spPr>
          <a:xfrm>
            <a:off x="457200" y="2757069"/>
            <a:ext cx="17055844" cy="4080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9" lvl="1" indent="-334645" algn="l">
              <a:lnSpc>
                <a:spcPts val="4649"/>
              </a:lnSpc>
              <a:buFont typeface="Arial"/>
              <a:buChar char="•"/>
            </a:pP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Publications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facilitated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by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PROFEEDBACK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network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building: </a:t>
            </a:r>
          </a:p>
          <a:p>
            <a:pPr marL="1126489" lvl="2" indent="-334645">
              <a:lnSpc>
                <a:spcPts val="4649"/>
              </a:lnSpc>
              <a:buFont typeface="Arial"/>
              <a:buChar char="•"/>
            </a:pP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&lt;18 (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data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are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under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collection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)</a:t>
            </a:r>
          </a:p>
          <a:p>
            <a:pPr marL="669289" lvl="1" indent="-334645" algn="l">
              <a:lnSpc>
                <a:spcPts val="4649"/>
              </a:lnSpc>
              <a:buFont typeface="Arial"/>
              <a:buChar char="•"/>
            </a:pP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2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Special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issues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:</a:t>
            </a:r>
          </a:p>
          <a:p>
            <a:pPr marL="1126489" lvl="2" indent="-334645">
              <a:lnSpc>
                <a:spcPts val="4649"/>
              </a:lnSpc>
              <a:buFont typeface="Arial"/>
              <a:buChar char="•"/>
            </a:pPr>
            <a:r>
              <a:rPr lang="en-GB" sz="3099" b="1" dirty="0">
                <a:solidFill>
                  <a:srgbClr val="1D3866"/>
                </a:solidFill>
                <a:latin typeface="Montserrat 2 Medium"/>
              </a:rPr>
              <a:t>Digitalization in evaluations and evaluations of digitalization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</a:rPr>
              <a:t> in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</a:rPr>
              <a:t>Evaluation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</a:rPr>
              <a:t>Vol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</a:rPr>
              <a:t> 31.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</a:rPr>
              <a:t>Issue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</a:rPr>
              <a:t> 3.</a:t>
            </a:r>
            <a:endParaRPr lang="en-GB" sz="3099" b="1" dirty="0">
              <a:solidFill>
                <a:srgbClr val="1D3866"/>
              </a:solidFill>
              <a:latin typeface="Montserrat 2 Medium"/>
            </a:endParaRPr>
          </a:p>
          <a:p>
            <a:pPr marL="1126489" lvl="2" indent="-334645">
              <a:lnSpc>
                <a:spcPts val="4649"/>
              </a:lnSpc>
              <a:buFont typeface="Arial"/>
              <a:buChar char="•"/>
            </a:pP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On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Quality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of Life in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Calitatea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Vietii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30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Vol</a:t>
            </a:r>
            <a:r>
              <a:rPr lang="hu-HU" sz="30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36 No.3 </a:t>
            </a:r>
          </a:p>
          <a:p>
            <a:pPr marL="1583689" lvl="3" indent="-334645">
              <a:lnSpc>
                <a:spcPts val="4649"/>
              </a:lnSpc>
              <a:buFont typeface="Arial"/>
              <a:buChar char="•"/>
            </a:pPr>
            <a:endParaRPr lang="hu-HU" sz="3099" b="1" dirty="0">
              <a:solidFill>
                <a:srgbClr val="1D3866"/>
              </a:solidFill>
              <a:latin typeface="Montserrat 2 Medium"/>
              <a:ea typeface="Montserrat 2 Medium"/>
              <a:cs typeface="Montserrat 2 Medium"/>
              <a:sym typeface="Montserrat 2 Medium"/>
            </a:endParaRP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0FAFCB02-49E3-D4D3-A180-0E267513F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1463" y="5491484"/>
            <a:ext cx="6501581" cy="347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03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8A46D-CEAA-A5EE-49FF-67E25F9DF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B71070BE-AD9C-E809-6A46-B6B7A38CDB40}"/>
              </a:ext>
            </a:extLst>
          </p:cNvPr>
          <p:cNvSpPr txBox="1"/>
          <p:nvPr/>
        </p:nvSpPr>
        <p:spPr>
          <a:xfrm>
            <a:off x="9353055" y="9615293"/>
            <a:ext cx="7514047" cy="253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6"/>
              </a:lnSpc>
            </a:pPr>
            <a:r>
              <a:rPr lang="en-US" sz="1742" b="1" i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www.profeedback.eu   •   www.cost.eu   •   www.hetfa.eu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14CDE1BA-8BB3-565C-B6D4-30C6E8FA3FCC}"/>
              </a:ext>
            </a:extLst>
          </p:cNvPr>
          <p:cNvGrpSpPr/>
          <p:nvPr/>
        </p:nvGrpSpPr>
        <p:grpSpPr>
          <a:xfrm rot="-10800000">
            <a:off x="-50625" y="0"/>
            <a:ext cx="15134345" cy="577569"/>
            <a:chOff x="0" y="0"/>
            <a:chExt cx="6160303" cy="23509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6BA0027-238C-D70A-6B62-8DCE81C8AB41}"/>
                </a:ext>
              </a:extLst>
            </p:cNvPr>
            <p:cNvSpPr/>
            <p:nvPr/>
          </p:nvSpPr>
          <p:spPr>
            <a:xfrm>
              <a:off x="0" y="0"/>
              <a:ext cx="6160303" cy="235094"/>
            </a:xfrm>
            <a:custGeom>
              <a:avLst/>
              <a:gdLst/>
              <a:ahLst/>
              <a:cxnLst/>
              <a:rect l="l" t="t" r="r" b="b"/>
              <a:pathLst>
                <a:path w="6160303" h="235094">
                  <a:moveTo>
                    <a:pt x="0" y="0"/>
                  </a:moveTo>
                  <a:lnTo>
                    <a:pt x="6160303" y="0"/>
                  </a:lnTo>
                  <a:lnTo>
                    <a:pt x="6160303" y="235094"/>
                  </a:lnTo>
                  <a:lnTo>
                    <a:pt x="0" y="235094"/>
                  </a:lnTo>
                  <a:close/>
                </a:path>
              </a:pathLst>
            </a:custGeom>
            <a:solidFill>
              <a:srgbClr val="A3BD3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29D7628-D25D-D41C-17B0-9BC6C673FD5A}"/>
                </a:ext>
              </a:extLst>
            </p:cNvPr>
            <p:cNvSpPr txBox="1"/>
            <p:nvPr/>
          </p:nvSpPr>
          <p:spPr>
            <a:xfrm>
              <a:off x="0" y="-19050"/>
              <a:ext cx="6160303" cy="254144"/>
            </a:xfrm>
            <a:prstGeom prst="rect">
              <a:avLst/>
            </a:prstGeom>
          </p:spPr>
          <p:txBody>
            <a:bodyPr lIns="44727" tIns="44727" rIns="44727" bIns="44727" rtlCol="0" anchor="ctr"/>
            <a:lstStyle/>
            <a:p>
              <a:pPr algn="ctr">
                <a:lnSpc>
                  <a:spcPts val="172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CB781A89-61F3-42B2-58C7-B62772FA6C3B}"/>
              </a:ext>
            </a:extLst>
          </p:cNvPr>
          <p:cNvSpPr/>
          <p:nvPr/>
        </p:nvSpPr>
        <p:spPr>
          <a:xfrm flipH="1">
            <a:off x="15030044" y="568044"/>
            <a:ext cx="3396986" cy="9525"/>
          </a:xfrm>
          <a:prstGeom prst="line">
            <a:avLst/>
          </a:prstGeom>
          <a:ln w="19050" cap="flat">
            <a:solidFill>
              <a:srgbClr val="A3BD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0A09D368-EFB5-B41F-1B53-9D593D82CF81}"/>
              </a:ext>
            </a:extLst>
          </p:cNvPr>
          <p:cNvGrpSpPr/>
          <p:nvPr/>
        </p:nvGrpSpPr>
        <p:grpSpPr>
          <a:xfrm rot="-10800000">
            <a:off x="3153655" y="9709431"/>
            <a:ext cx="15134345" cy="577569"/>
            <a:chOff x="0" y="0"/>
            <a:chExt cx="6160303" cy="2350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1792EA2-6D19-7EDB-F8A0-1F86B487855D}"/>
                </a:ext>
              </a:extLst>
            </p:cNvPr>
            <p:cNvSpPr/>
            <p:nvPr/>
          </p:nvSpPr>
          <p:spPr>
            <a:xfrm>
              <a:off x="0" y="0"/>
              <a:ext cx="6160303" cy="235094"/>
            </a:xfrm>
            <a:custGeom>
              <a:avLst/>
              <a:gdLst/>
              <a:ahLst/>
              <a:cxnLst/>
              <a:rect l="l" t="t" r="r" b="b"/>
              <a:pathLst>
                <a:path w="6160303" h="235094">
                  <a:moveTo>
                    <a:pt x="0" y="0"/>
                  </a:moveTo>
                  <a:lnTo>
                    <a:pt x="6160303" y="0"/>
                  </a:lnTo>
                  <a:lnTo>
                    <a:pt x="6160303" y="235094"/>
                  </a:lnTo>
                  <a:lnTo>
                    <a:pt x="0" y="235094"/>
                  </a:lnTo>
                  <a:close/>
                </a:path>
              </a:pathLst>
            </a:custGeom>
            <a:solidFill>
              <a:srgbClr val="1D386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0390781-F7EF-B63F-C7F0-5732C8272885}"/>
                </a:ext>
              </a:extLst>
            </p:cNvPr>
            <p:cNvSpPr txBox="1"/>
            <p:nvPr/>
          </p:nvSpPr>
          <p:spPr>
            <a:xfrm>
              <a:off x="0" y="-19050"/>
              <a:ext cx="6160303" cy="254144"/>
            </a:xfrm>
            <a:prstGeom prst="rect">
              <a:avLst/>
            </a:prstGeom>
          </p:spPr>
          <p:txBody>
            <a:bodyPr lIns="44727" tIns="44727" rIns="44727" bIns="44727" rtlCol="0" anchor="ctr"/>
            <a:lstStyle/>
            <a:p>
              <a:pPr algn="ctr">
                <a:lnSpc>
                  <a:spcPts val="172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AutoShape 10">
            <a:extLst>
              <a:ext uri="{FF2B5EF4-FFF2-40B4-BE49-F238E27FC236}">
                <a16:creationId xmlns:a16="http://schemas.microsoft.com/office/drawing/2014/main" id="{17FE428A-508D-D9BD-FF4A-A4CB0433C0C9}"/>
              </a:ext>
            </a:extLst>
          </p:cNvPr>
          <p:cNvSpPr/>
          <p:nvPr/>
        </p:nvSpPr>
        <p:spPr>
          <a:xfrm flipH="1">
            <a:off x="-129891" y="9718956"/>
            <a:ext cx="3283546" cy="0"/>
          </a:xfrm>
          <a:prstGeom prst="line">
            <a:avLst/>
          </a:prstGeom>
          <a:ln w="19050" cap="flat">
            <a:solidFill>
              <a:srgbClr val="1D38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14008292-622A-A808-D092-92D9C932858D}"/>
              </a:ext>
            </a:extLst>
          </p:cNvPr>
          <p:cNvSpPr txBox="1"/>
          <p:nvPr/>
        </p:nvSpPr>
        <p:spPr>
          <a:xfrm>
            <a:off x="1028700" y="878215"/>
            <a:ext cx="15127278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0"/>
              </a:lnSpc>
            </a:pP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Sustainability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and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future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activities</a:t>
            </a:r>
            <a:endParaRPr lang="en-US" sz="5000" b="1" dirty="0">
              <a:solidFill>
                <a:srgbClr val="1D3866"/>
              </a:solidFill>
              <a:latin typeface="Montserrat 2 Medium"/>
              <a:ea typeface="Montserrat 2 Medium"/>
              <a:cs typeface="Montserrat 2 Medium"/>
              <a:sym typeface="Montserrat 2 Medium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EC97A520-4D90-22B2-56A3-18E3AD4C6EC6}"/>
              </a:ext>
            </a:extLst>
          </p:cNvPr>
          <p:cNvSpPr txBox="1"/>
          <p:nvPr/>
        </p:nvSpPr>
        <p:spPr>
          <a:xfrm>
            <a:off x="9353349" y="9866453"/>
            <a:ext cx="8626728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99"/>
              </a:lnSpc>
            </a:pPr>
            <a:r>
              <a:rPr lang="en-US" sz="1999" b="1" i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www.profeedback.eu   •   www.cost.eu   •   www.hetfa.eu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C51EA7D9-DBB5-F767-43EF-98E367D1CFB5}"/>
              </a:ext>
            </a:extLst>
          </p:cNvPr>
          <p:cNvSpPr txBox="1"/>
          <p:nvPr/>
        </p:nvSpPr>
        <p:spPr>
          <a:xfrm>
            <a:off x="457200" y="2757069"/>
            <a:ext cx="17055844" cy="3998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1844" lvl="2">
              <a:lnSpc>
                <a:spcPct val="150000"/>
              </a:lnSpc>
            </a:pPr>
            <a:r>
              <a:rPr lang="en-GB" sz="6000" b="1" dirty="0">
                <a:solidFill>
                  <a:srgbClr val="1D3866"/>
                </a:solidFill>
                <a:latin typeface="Montserrat 2 Medium"/>
              </a:rPr>
              <a:t>We have fulfilled our commitments, but the main question is what kind of projects our cooperation can continue to thrive in.</a:t>
            </a:r>
            <a:endParaRPr lang="hu-HU" sz="6000" b="1" dirty="0">
              <a:solidFill>
                <a:srgbClr val="1D3866"/>
              </a:solidFill>
              <a:latin typeface="Montserrat 2 Medium"/>
              <a:ea typeface="Montserrat 2 Medium"/>
              <a:cs typeface="Montserrat 2 Medium"/>
              <a:sym typeface="Montserrat 2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03868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8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5108675" y="3975180"/>
            <a:ext cx="8681206" cy="291735"/>
            <a:chOff x="0" y="0"/>
            <a:chExt cx="3533609" cy="1187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33609" cy="118748"/>
            </a:xfrm>
            <a:custGeom>
              <a:avLst/>
              <a:gdLst/>
              <a:ahLst/>
              <a:cxnLst/>
              <a:rect l="l" t="t" r="r" b="b"/>
              <a:pathLst>
                <a:path w="3533609" h="118748">
                  <a:moveTo>
                    <a:pt x="0" y="0"/>
                  </a:moveTo>
                  <a:lnTo>
                    <a:pt x="3533609" y="0"/>
                  </a:lnTo>
                  <a:lnTo>
                    <a:pt x="3533609" y="118748"/>
                  </a:lnTo>
                  <a:lnTo>
                    <a:pt x="0" y="118748"/>
                  </a:lnTo>
                  <a:close/>
                </a:path>
              </a:pathLst>
            </a:custGeom>
            <a:solidFill>
              <a:srgbClr val="A3BD3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533609" cy="137798"/>
            </a:xfrm>
            <a:prstGeom prst="rect">
              <a:avLst/>
            </a:prstGeom>
          </p:spPr>
          <p:txBody>
            <a:bodyPr lIns="44727" tIns="44727" rIns="44727" bIns="4472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25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 flipH="1" flipV="1">
            <a:off x="9303410" y="0"/>
            <a:ext cx="9525" cy="11617631"/>
          </a:xfrm>
          <a:prstGeom prst="line">
            <a:avLst/>
          </a:prstGeom>
          <a:ln w="19050" cap="flat">
            <a:solidFill>
              <a:srgbClr val="A3BD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544430" y="-1030393"/>
            <a:ext cx="8743570" cy="5825403"/>
          </a:xfrm>
          <a:custGeom>
            <a:avLst/>
            <a:gdLst/>
            <a:ahLst/>
            <a:cxnLst/>
            <a:rect l="l" t="t" r="r" b="b"/>
            <a:pathLst>
              <a:path w="8743570" h="5825403">
                <a:moveTo>
                  <a:pt x="0" y="0"/>
                </a:moveTo>
                <a:lnTo>
                  <a:pt x="8743570" y="0"/>
                </a:lnTo>
                <a:lnTo>
                  <a:pt x="8743570" y="5825403"/>
                </a:lnTo>
                <a:lnTo>
                  <a:pt x="0" y="58254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544430" y="4795010"/>
            <a:ext cx="8993117" cy="6250216"/>
          </a:xfrm>
          <a:custGeom>
            <a:avLst/>
            <a:gdLst/>
            <a:ahLst/>
            <a:cxnLst/>
            <a:rect l="l" t="t" r="r" b="b"/>
            <a:pathLst>
              <a:path w="8993117" h="6250216">
                <a:moveTo>
                  <a:pt x="0" y="0"/>
                </a:moveTo>
                <a:lnTo>
                  <a:pt x="8993117" y="0"/>
                </a:lnTo>
                <a:lnTo>
                  <a:pt x="8993117" y="6250217"/>
                </a:lnTo>
                <a:lnTo>
                  <a:pt x="0" y="62502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300038" y="3553063"/>
            <a:ext cx="4789541" cy="193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5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75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26" b="1" i="0" u="none" strike="noStrike" kern="1200" cap="none" spc="0" normalizeH="0" baseline="0" noProof="0">
                <a:ln>
                  <a:noFill/>
                </a:ln>
                <a:solidFill>
                  <a:srgbClr val="A3BD3C"/>
                </a:solidFill>
                <a:effectLst/>
                <a:uLnTx/>
                <a:uFillTx/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WELCOME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92851" y="0"/>
            <a:ext cx="14339077" cy="10782038"/>
            <a:chOff x="0" y="0"/>
            <a:chExt cx="3776547" cy="28397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76547" cy="2839714"/>
            </a:xfrm>
            <a:custGeom>
              <a:avLst/>
              <a:gdLst/>
              <a:ahLst/>
              <a:cxnLst/>
              <a:rect l="l" t="t" r="r" b="b"/>
              <a:pathLst>
                <a:path w="3776547" h="2839714">
                  <a:moveTo>
                    <a:pt x="0" y="0"/>
                  </a:moveTo>
                  <a:lnTo>
                    <a:pt x="3776547" y="0"/>
                  </a:lnTo>
                  <a:lnTo>
                    <a:pt x="3776547" y="2839714"/>
                  </a:lnTo>
                  <a:lnTo>
                    <a:pt x="0" y="2839714"/>
                  </a:lnTo>
                  <a:close/>
                </a:path>
              </a:pathLst>
            </a:custGeom>
            <a:solidFill>
              <a:srgbClr val="1D386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3776547" cy="2820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07144" y="592436"/>
            <a:ext cx="4902069" cy="1621829"/>
          </a:xfrm>
          <a:custGeom>
            <a:avLst/>
            <a:gdLst/>
            <a:ahLst/>
            <a:cxnLst/>
            <a:rect l="l" t="t" r="r" b="b"/>
            <a:pathLst>
              <a:path w="4902069" h="1621829">
                <a:moveTo>
                  <a:pt x="0" y="0"/>
                </a:moveTo>
                <a:lnTo>
                  <a:pt x="4902069" y="0"/>
                </a:lnTo>
                <a:lnTo>
                  <a:pt x="4902069" y="1621828"/>
                </a:lnTo>
                <a:lnTo>
                  <a:pt x="0" y="1621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685214" y="2381498"/>
            <a:ext cx="2145929" cy="1956279"/>
          </a:xfrm>
          <a:custGeom>
            <a:avLst/>
            <a:gdLst/>
            <a:ahLst/>
            <a:cxnLst/>
            <a:rect l="l" t="t" r="r" b="b"/>
            <a:pathLst>
              <a:path w="2145929" h="1956279">
                <a:moveTo>
                  <a:pt x="0" y="0"/>
                </a:moveTo>
                <a:lnTo>
                  <a:pt x="2145929" y="0"/>
                </a:lnTo>
                <a:lnTo>
                  <a:pt x="2145929" y="1956279"/>
                </a:lnTo>
                <a:lnTo>
                  <a:pt x="0" y="19562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097564" y="5143500"/>
            <a:ext cx="3321230" cy="1558167"/>
          </a:xfrm>
          <a:custGeom>
            <a:avLst/>
            <a:gdLst/>
            <a:ahLst/>
            <a:cxnLst/>
            <a:rect l="l" t="t" r="r" b="b"/>
            <a:pathLst>
              <a:path w="3321230" h="1558167">
                <a:moveTo>
                  <a:pt x="0" y="0"/>
                </a:moveTo>
                <a:lnTo>
                  <a:pt x="3321229" y="0"/>
                </a:lnTo>
                <a:lnTo>
                  <a:pt x="3321229" y="1558167"/>
                </a:lnTo>
                <a:lnTo>
                  <a:pt x="0" y="15581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675002" y="7591759"/>
            <a:ext cx="4166353" cy="1666541"/>
          </a:xfrm>
          <a:custGeom>
            <a:avLst/>
            <a:gdLst/>
            <a:ahLst/>
            <a:cxnLst/>
            <a:rect l="l" t="t" r="r" b="b"/>
            <a:pathLst>
              <a:path w="4166353" h="1666541">
                <a:moveTo>
                  <a:pt x="0" y="0"/>
                </a:moveTo>
                <a:lnTo>
                  <a:pt x="4166353" y="0"/>
                </a:lnTo>
                <a:lnTo>
                  <a:pt x="4166353" y="1666541"/>
                </a:lnTo>
                <a:lnTo>
                  <a:pt x="0" y="16665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9" name="Group 9"/>
          <p:cNvGrpSpPr/>
          <p:nvPr/>
        </p:nvGrpSpPr>
        <p:grpSpPr>
          <a:xfrm rot="5400000">
            <a:off x="998115" y="3105288"/>
            <a:ext cx="8681206" cy="291735"/>
            <a:chOff x="0" y="0"/>
            <a:chExt cx="3533609" cy="11874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533609" cy="118748"/>
            </a:xfrm>
            <a:custGeom>
              <a:avLst/>
              <a:gdLst/>
              <a:ahLst/>
              <a:cxnLst/>
              <a:rect l="l" t="t" r="r" b="b"/>
              <a:pathLst>
                <a:path w="3533609" h="118748">
                  <a:moveTo>
                    <a:pt x="0" y="0"/>
                  </a:moveTo>
                  <a:lnTo>
                    <a:pt x="3533609" y="0"/>
                  </a:lnTo>
                  <a:lnTo>
                    <a:pt x="3533609" y="118748"/>
                  </a:lnTo>
                  <a:lnTo>
                    <a:pt x="0" y="118748"/>
                  </a:lnTo>
                  <a:close/>
                </a:path>
              </a:pathLst>
            </a:custGeom>
            <a:solidFill>
              <a:srgbClr val="A3BD3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3533609" cy="137798"/>
            </a:xfrm>
            <a:prstGeom prst="rect">
              <a:avLst/>
            </a:prstGeom>
          </p:spPr>
          <p:txBody>
            <a:bodyPr lIns="44727" tIns="44727" rIns="44727" bIns="44727" rtlCol="0" anchor="ctr"/>
            <a:lstStyle/>
            <a:p>
              <a:pPr algn="ctr">
                <a:lnSpc>
                  <a:spcPts val="172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 flipV="1">
            <a:off x="5484586" y="7346017"/>
            <a:ext cx="0" cy="3283546"/>
          </a:xfrm>
          <a:prstGeom prst="line">
            <a:avLst/>
          </a:prstGeom>
          <a:ln w="19050" cap="flat">
            <a:solidFill>
              <a:srgbClr val="A3BD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6686834" y="7761455"/>
            <a:ext cx="5712619" cy="1279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</a:pPr>
            <a:r>
              <a:rPr lang="en-US" sz="2600" b="1">
                <a:solidFill>
                  <a:srgbClr val="FFFFFF"/>
                </a:solidFill>
                <a:latin typeface="Montserrat 1 Bold"/>
                <a:ea typeface="Montserrat 1 Bold"/>
                <a:cs typeface="Montserrat 1 Bold"/>
                <a:sym typeface="Montserrat 1 Bold"/>
              </a:rPr>
              <a:t>Gábor BALÁS</a:t>
            </a:r>
          </a:p>
          <a:p>
            <a:pPr algn="just">
              <a:lnSpc>
                <a:spcPts val="3360"/>
              </a:lnSpc>
            </a:pPr>
            <a:r>
              <a:rPr lang="en-US" sz="2400" i="1">
                <a:solidFill>
                  <a:srgbClr val="FFFFFF"/>
                </a:solidFill>
                <a:latin typeface="Montserrat 1 Italics"/>
                <a:ea typeface="Montserrat 1 Italics"/>
                <a:cs typeface="Montserrat 1 Italics"/>
                <a:sym typeface="Montserrat 1 Italics"/>
              </a:rPr>
              <a:t>Director of HÉTFA Research Institute</a:t>
            </a:r>
          </a:p>
          <a:p>
            <a:pPr algn="just">
              <a:lnSpc>
                <a:spcPts val="3360"/>
              </a:lnSpc>
            </a:pPr>
            <a:r>
              <a:rPr lang="en-US" sz="2400" i="1">
                <a:solidFill>
                  <a:srgbClr val="FFFFFF"/>
                </a:solidFill>
                <a:latin typeface="Montserrat 1 Italics"/>
                <a:ea typeface="Montserrat 1 Italics"/>
                <a:cs typeface="Montserrat 1 Italics"/>
                <a:sym typeface="Montserrat 1 Italics"/>
              </a:rPr>
              <a:t>Chair of PROFEEDBACK COST Action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523160" y="3478305"/>
            <a:ext cx="6763792" cy="1557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A3BD3C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Thank you!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B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15134345" y="568044"/>
            <a:ext cx="3283546" cy="0"/>
          </a:xfrm>
          <a:prstGeom prst="line">
            <a:avLst/>
          </a:prstGeom>
          <a:ln w="19050" cap="flat">
            <a:solidFill>
              <a:srgbClr val="A3BD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564185" y="-2868624"/>
            <a:ext cx="9708185" cy="8012124"/>
            <a:chOff x="0" y="0"/>
            <a:chExt cx="1387498" cy="11450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87498" cy="1145096"/>
            </a:xfrm>
            <a:custGeom>
              <a:avLst/>
              <a:gdLst/>
              <a:ahLst/>
              <a:cxnLst/>
              <a:rect l="l" t="t" r="r" b="b"/>
              <a:pathLst>
                <a:path w="1387498" h="1145096">
                  <a:moveTo>
                    <a:pt x="0" y="0"/>
                  </a:moveTo>
                  <a:lnTo>
                    <a:pt x="1387498" y="0"/>
                  </a:lnTo>
                  <a:lnTo>
                    <a:pt x="1387498" y="1145096"/>
                  </a:lnTo>
                  <a:lnTo>
                    <a:pt x="0" y="1145096"/>
                  </a:lnTo>
                  <a:close/>
                </a:path>
              </a:pathLst>
            </a:custGeom>
            <a:solidFill>
              <a:srgbClr val="1D3866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5143500"/>
            <a:ext cx="10476644" cy="8046608"/>
            <a:chOff x="0" y="0"/>
            <a:chExt cx="1583266" cy="121603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83266" cy="1216030"/>
            </a:xfrm>
            <a:custGeom>
              <a:avLst/>
              <a:gdLst/>
              <a:ahLst/>
              <a:cxnLst/>
              <a:rect l="l" t="t" r="r" b="b"/>
              <a:pathLst>
                <a:path w="1583266" h="1216030">
                  <a:moveTo>
                    <a:pt x="0" y="0"/>
                  </a:moveTo>
                  <a:lnTo>
                    <a:pt x="1583266" y="0"/>
                  </a:lnTo>
                  <a:lnTo>
                    <a:pt x="1583266" y="1216030"/>
                  </a:lnTo>
                  <a:lnTo>
                    <a:pt x="0" y="1216030"/>
                  </a:lnTo>
                  <a:close/>
                </a:path>
              </a:pathLst>
            </a:custGeom>
            <a:solidFill>
              <a:srgbClr val="1D3866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Freeform 7"/>
          <p:cNvSpPr/>
          <p:nvPr/>
        </p:nvSpPr>
        <p:spPr>
          <a:xfrm>
            <a:off x="13732314" y="6139402"/>
            <a:ext cx="415921" cy="319881"/>
          </a:xfrm>
          <a:custGeom>
            <a:avLst/>
            <a:gdLst/>
            <a:ahLst/>
            <a:cxnLst/>
            <a:rect l="l" t="t" r="r" b="b"/>
            <a:pathLst>
              <a:path w="415921" h="319881">
                <a:moveTo>
                  <a:pt x="0" y="0"/>
                </a:moveTo>
                <a:lnTo>
                  <a:pt x="415922" y="0"/>
                </a:lnTo>
                <a:lnTo>
                  <a:pt x="415922" y="319882"/>
                </a:lnTo>
                <a:lnTo>
                  <a:pt x="0" y="319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3660497" y="7681116"/>
            <a:ext cx="559557" cy="571410"/>
          </a:xfrm>
          <a:custGeom>
            <a:avLst/>
            <a:gdLst/>
            <a:ahLst/>
            <a:cxnLst/>
            <a:rect l="l" t="t" r="r" b="b"/>
            <a:pathLst>
              <a:path w="559557" h="571410">
                <a:moveTo>
                  <a:pt x="0" y="0"/>
                </a:moveTo>
                <a:lnTo>
                  <a:pt x="559557" y="0"/>
                </a:lnTo>
                <a:lnTo>
                  <a:pt x="559557" y="571410"/>
                </a:lnTo>
                <a:lnTo>
                  <a:pt x="0" y="571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946846" y="1944925"/>
            <a:ext cx="4686123" cy="586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6"/>
              </a:lnSpc>
            </a:pPr>
            <a:r>
              <a:rPr lang="en-US" sz="3611">
                <a:solidFill>
                  <a:srgbClr val="FFFFFF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GET IN TOUCH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812970" y="8414451"/>
            <a:ext cx="4056276" cy="319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9"/>
              </a:lnSpc>
            </a:pPr>
            <a:r>
              <a:rPr lang="en-US" sz="1878">
                <a:solidFill>
                  <a:srgbClr val="FFFFFF"/>
                </a:solidFill>
                <a:latin typeface="Montserrat 1"/>
                <a:ea typeface="Montserrat 1"/>
                <a:cs typeface="Montserrat 1"/>
                <a:sym typeface="Montserrat 1"/>
              </a:rPr>
              <a:t>www.profeedback.eu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011304" y="6621605"/>
            <a:ext cx="3857942" cy="33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8"/>
              </a:lnSpc>
            </a:pPr>
            <a:r>
              <a:rPr lang="en-US" sz="2006">
                <a:solidFill>
                  <a:srgbClr val="FFFFFF"/>
                </a:solidFill>
                <a:latin typeface="Montserrat 1"/>
                <a:ea typeface="Montserrat 1"/>
                <a:cs typeface="Montserrat 1"/>
                <a:sym typeface="Montserrat 1"/>
              </a:rPr>
              <a:t>profeedback@hetfa.hu</a:t>
            </a:r>
          </a:p>
        </p:txBody>
      </p:sp>
      <p:sp>
        <p:nvSpPr>
          <p:cNvPr id="12" name="AutoShape 12"/>
          <p:cNvSpPr/>
          <p:nvPr/>
        </p:nvSpPr>
        <p:spPr>
          <a:xfrm>
            <a:off x="3636615" y="2798747"/>
            <a:ext cx="1306585" cy="0"/>
          </a:xfrm>
          <a:prstGeom prst="line">
            <a:avLst/>
          </a:prstGeom>
          <a:ln w="476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3" name="Freeform 13">
            <a:hlinkClick r:id="rId6" tooltip="https://www.linkedin.com/showcase/profeedback/"/>
          </p:cNvPr>
          <p:cNvSpPr/>
          <p:nvPr/>
        </p:nvSpPr>
        <p:spPr>
          <a:xfrm>
            <a:off x="12588076" y="2257336"/>
            <a:ext cx="856541" cy="856541"/>
          </a:xfrm>
          <a:custGeom>
            <a:avLst/>
            <a:gdLst/>
            <a:ahLst/>
            <a:cxnLst/>
            <a:rect l="l" t="t" r="r" b="b"/>
            <a:pathLst>
              <a:path w="856541" h="856541">
                <a:moveTo>
                  <a:pt x="0" y="0"/>
                </a:moveTo>
                <a:lnTo>
                  <a:pt x="856540" y="0"/>
                </a:lnTo>
                <a:lnTo>
                  <a:pt x="856540" y="856540"/>
                </a:lnTo>
                <a:lnTo>
                  <a:pt x="0" y="8565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>
            <a:hlinkClick r:id="rId8" tooltip="https://www.facebook.com/profeedback.eu/"/>
          </p:cNvPr>
          <p:cNvSpPr/>
          <p:nvPr/>
        </p:nvSpPr>
        <p:spPr>
          <a:xfrm>
            <a:off x="14148236" y="2217079"/>
            <a:ext cx="935227" cy="937054"/>
          </a:xfrm>
          <a:custGeom>
            <a:avLst/>
            <a:gdLst/>
            <a:ahLst/>
            <a:cxnLst/>
            <a:rect l="l" t="t" r="r" b="b"/>
            <a:pathLst>
              <a:path w="935227" h="937054">
                <a:moveTo>
                  <a:pt x="0" y="0"/>
                </a:moveTo>
                <a:lnTo>
                  <a:pt x="935227" y="0"/>
                </a:lnTo>
                <a:lnTo>
                  <a:pt x="935227" y="937054"/>
                </a:lnTo>
                <a:lnTo>
                  <a:pt x="0" y="93705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>
            <a:hlinkClick r:id="rId10" tooltip="http://eepurl.com/h4yO5j"/>
          </p:cNvPr>
          <p:cNvSpPr/>
          <p:nvPr/>
        </p:nvSpPr>
        <p:spPr>
          <a:xfrm>
            <a:off x="2902049" y="7415275"/>
            <a:ext cx="946908" cy="946908"/>
          </a:xfrm>
          <a:custGeom>
            <a:avLst/>
            <a:gdLst/>
            <a:ahLst/>
            <a:cxnLst/>
            <a:rect l="l" t="t" r="r" b="b"/>
            <a:pathLst>
              <a:path w="946908" h="946908">
                <a:moveTo>
                  <a:pt x="0" y="0"/>
                </a:moveTo>
                <a:lnTo>
                  <a:pt x="946908" y="0"/>
                </a:lnTo>
                <a:lnTo>
                  <a:pt x="946908" y="946908"/>
                </a:lnTo>
                <a:lnTo>
                  <a:pt x="0" y="94690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>
            <a:hlinkClick r:id="rId12" tooltip="https://e-services.cost.eu"/>
          </p:cNvPr>
          <p:cNvSpPr/>
          <p:nvPr/>
        </p:nvSpPr>
        <p:spPr>
          <a:xfrm>
            <a:off x="4943200" y="7505643"/>
            <a:ext cx="856541" cy="856541"/>
          </a:xfrm>
          <a:custGeom>
            <a:avLst/>
            <a:gdLst/>
            <a:ahLst/>
            <a:cxnLst/>
            <a:rect l="l" t="t" r="r" b="b"/>
            <a:pathLst>
              <a:path w="856541" h="856541">
                <a:moveTo>
                  <a:pt x="0" y="0"/>
                </a:moveTo>
                <a:lnTo>
                  <a:pt x="856540" y="0"/>
                </a:lnTo>
                <a:lnTo>
                  <a:pt x="856540" y="856540"/>
                </a:lnTo>
                <a:lnTo>
                  <a:pt x="0" y="85654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24AC2-E05A-2F3A-A77A-C84CD07CA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list company milestones for timeline ">
            <a:extLst>
              <a:ext uri="{FF2B5EF4-FFF2-40B4-BE49-F238E27FC236}">
                <a16:creationId xmlns:a16="http://schemas.microsoft.com/office/drawing/2014/main" id="{843058A4-81B9-0487-00FA-45C7C5C0A409}"/>
              </a:ext>
            </a:extLst>
          </p:cNvPr>
          <p:cNvSpPr/>
          <p:nvPr/>
        </p:nvSpPr>
        <p:spPr>
          <a:xfrm rot="424812" flipH="1">
            <a:off x="3940411" y="3830792"/>
            <a:ext cx="14959719" cy="10546602"/>
          </a:xfrm>
          <a:custGeom>
            <a:avLst/>
            <a:gdLst/>
            <a:ahLst/>
            <a:cxnLst/>
            <a:rect l="l" t="t" r="r" b="b"/>
            <a:pathLst>
              <a:path w="14959719" h="10546602">
                <a:moveTo>
                  <a:pt x="14959719" y="0"/>
                </a:moveTo>
                <a:lnTo>
                  <a:pt x="0" y="0"/>
                </a:lnTo>
                <a:lnTo>
                  <a:pt x="0" y="10546602"/>
                </a:lnTo>
                <a:lnTo>
                  <a:pt x="14959719" y="10546602"/>
                </a:lnTo>
                <a:lnTo>
                  <a:pt x="149597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CB7F1D7-B021-ACB9-8BCC-DF89F362FC4B}"/>
              </a:ext>
            </a:extLst>
          </p:cNvPr>
          <p:cNvSpPr txBox="1"/>
          <p:nvPr/>
        </p:nvSpPr>
        <p:spPr>
          <a:xfrm>
            <a:off x="9353055" y="9615293"/>
            <a:ext cx="7514047" cy="253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91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42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www.profeedback.eu   •   www.cost.eu   •   www.hetfa.eu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247D8279-ACAD-58AF-11FE-B479EDCE418B}"/>
              </a:ext>
            </a:extLst>
          </p:cNvPr>
          <p:cNvGrpSpPr/>
          <p:nvPr/>
        </p:nvGrpSpPr>
        <p:grpSpPr>
          <a:xfrm rot="-10800000">
            <a:off x="-50625" y="0"/>
            <a:ext cx="15134345" cy="577569"/>
            <a:chOff x="0" y="0"/>
            <a:chExt cx="6160303" cy="235094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2A68277-CE4C-74AE-9FFB-E7BD9C0D283F}"/>
                </a:ext>
              </a:extLst>
            </p:cNvPr>
            <p:cNvSpPr/>
            <p:nvPr/>
          </p:nvSpPr>
          <p:spPr>
            <a:xfrm>
              <a:off x="0" y="0"/>
              <a:ext cx="6160303" cy="235094"/>
            </a:xfrm>
            <a:custGeom>
              <a:avLst/>
              <a:gdLst/>
              <a:ahLst/>
              <a:cxnLst/>
              <a:rect l="l" t="t" r="r" b="b"/>
              <a:pathLst>
                <a:path w="6160303" h="235094">
                  <a:moveTo>
                    <a:pt x="0" y="0"/>
                  </a:moveTo>
                  <a:lnTo>
                    <a:pt x="6160303" y="0"/>
                  </a:lnTo>
                  <a:lnTo>
                    <a:pt x="6160303" y="235094"/>
                  </a:lnTo>
                  <a:lnTo>
                    <a:pt x="0" y="235094"/>
                  </a:lnTo>
                  <a:close/>
                </a:path>
              </a:pathLst>
            </a:custGeom>
            <a:solidFill>
              <a:srgbClr val="A3BD3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17A236F3-F5D2-2E00-1384-89F4488B0D75}"/>
                </a:ext>
              </a:extLst>
            </p:cNvPr>
            <p:cNvSpPr txBox="1"/>
            <p:nvPr/>
          </p:nvSpPr>
          <p:spPr>
            <a:xfrm>
              <a:off x="0" y="-19050"/>
              <a:ext cx="6160303" cy="254144"/>
            </a:xfrm>
            <a:prstGeom prst="rect">
              <a:avLst/>
            </a:prstGeom>
          </p:spPr>
          <p:txBody>
            <a:bodyPr lIns="44727" tIns="44727" rIns="44727" bIns="4472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25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6BE52491-9AED-4658-E314-D5769208A147}"/>
              </a:ext>
            </a:extLst>
          </p:cNvPr>
          <p:cNvSpPr/>
          <p:nvPr/>
        </p:nvSpPr>
        <p:spPr>
          <a:xfrm flipH="1">
            <a:off x="15030044" y="568044"/>
            <a:ext cx="3396986" cy="9525"/>
          </a:xfrm>
          <a:prstGeom prst="line">
            <a:avLst/>
          </a:prstGeom>
          <a:ln w="19050" cap="flat">
            <a:solidFill>
              <a:srgbClr val="A3BD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9702C7E2-E937-489B-34D1-A8C2FFB14D6C}"/>
              </a:ext>
            </a:extLst>
          </p:cNvPr>
          <p:cNvSpPr txBox="1"/>
          <p:nvPr/>
        </p:nvSpPr>
        <p:spPr>
          <a:xfrm>
            <a:off x="1028700" y="1076325"/>
            <a:ext cx="15127278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1D3866"/>
                </a:solidFill>
                <a:effectLst/>
                <a:uLnTx/>
                <a:uFillTx/>
                <a:latin typeface="Montserrat 2 Medium"/>
                <a:ea typeface="Montserrat 2 Medium"/>
                <a:cs typeface="Montserrat 2 Medium"/>
                <a:sym typeface="Montserrat 2 Medium"/>
              </a:rPr>
              <a:t>W</a:t>
            </a:r>
            <a:r>
              <a:rPr kumimoji="0" lang="hu-HU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1D3866"/>
                </a:solidFill>
                <a:effectLst/>
                <a:uLnTx/>
                <a:uFillTx/>
                <a:latin typeface="Montserrat 2 Medium"/>
                <a:ea typeface="Montserrat 2 Medium"/>
                <a:cs typeface="Montserrat 2 Medium"/>
                <a:sym typeface="Montserrat 2 Medium"/>
              </a:rPr>
              <a:t>hy</a:t>
            </a:r>
            <a:r>
              <a:rPr kumimoji="0" lang="hu-HU" sz="5000" b="1" i="0" u="none" strike="noStrike" kern="1200" cap="none" spc="0" normalizeH="0" baseline="0" noProof="0" dirty="0">
                <a:ln>
                  <a:noFill/>
                </a:ln>
                <a:solidFill>
                  <a:srgbClr val="1D3866"/>
                </a:solidFill>
                <a:effectLst/>
                <a:uLnTx/>
                <a:uFillTx/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kumimoji="0" lang="hu-HU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1D3866"/>
                </a:solidFill>
                <a:effectLst/>
                <a:uLnTx/>
                <a:uFillTx/>
                <a:latin typeface="Montserrat 2 Medium"/>
                <a:ea typeface="Montserrat 2 Medium"/>
                <a:cs typeface="Montserrat 2 Medium"/>
                <a:sym typeface="Montserrat 2 Medium"/>
              </a:rPr>
              <a:t>are</a:t>
            </a:r>
            <a:r>
              <a:rPr kumimoji="0" lang="hu-HU" sz="5000" b="1" i="0" u="none" strike="noStrike" kern="1200" cap="none" spc="0" normalizeH="0" baseline="0" noProof="0" dirty="0">
                <a:ln>
                  <a:noFill/>
                </a:ln>
                <a:solidFill>
                  <a:srgbClr val="1D3866"/>
                </a:solidFill>
                <a:effectLst/>
                <a:uLnTx/>
                <a:uFillTx/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kumimoji="0" lang="hu-HU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1D3866"/>
                </a:solidFill>
                <a:effectLst/>
                <a:uLnTx/>
                <a:uFillTx/>
                <a:latin typeface="Montserrat 2 Medium"/>
                <a:ea typeface="Montserrat 2 Medium"/>
                <a:cs typeface="Montserrat 2 Medium"/>
                <a:sym typeface="Montserrat 2 Medium"/>
              </a:rPr>
              <a:t>we</a:t>
            </a:r>
            <a:r>
              <a:rPr kumimoji="0" lang="hu-HU" sz="5000" b="1" i="0" u="none" strike="noStrike" kern="1200" cap="none" spc="0" normalizeH="0" baseline="0" noProof="0" dirty="0">
                <a:ln>
                  <a:noFill/>
                </a:ln>
                <a:solidFill>
                  <a:srgbClr val="1D3866"/>
                </a:solidFill>
                <a:effectLst/>
                <a:uLnTx/>
                <a:uFillTx/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kumimoji="0" lang="hu-HU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1D3866"/>
                </a:solidFill>
                <a:effectLst/>
                <a:uLnTx/>
                <a:uFillTx/>
                <a:latin typeface="Montserrat 2 Medium"/>
                <a:ea typeface="Montserrat 2 Medium"/>
                <a:cs typeface="Montserrat 2 Medium"/>
                <a:sym typeface="Montserrat 2 Medium"/>
              </a:rPr>
              <a:t>gathered</a:t>
            </a:r>
            <a:r>
              <a:rPr kumimoji="0" lang="hu-HU" sz="5000" b="1" i="0" u="none" strike="noStrike" kern="1200" cap="none" spc="0" normalizeH="0" baseline="0" noProof="0" dirty="0">
                <a:ln>
                  <a:noFill/>
                </a:ln>
                <a:solidFill>
                  <a:srgbClr val="1D3866"/>
                </a:solidFill>
                <a:effectLst/>
                <a:uLnTx/>
                <a:uFillTx/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kumimoji="0" lang="hu-HU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1D3866"/>
                </a:solidFill>
                <a:effectLst/>
                <a:uLnTx/>
                <a:uFillTx/>
                <a:latin typeface="Montserrat 2 Medium"/>
                <a:ea typeface="Montserrat 2 Medium"/>
                <a:cs typeface="Montserrat 2 Medium"/>
                <a:sym typeface="Montserrat 2 Medium"/>
              </a:rPr>
              <a:t>today</a:t>
            </a:r>
            <a:r>
              <a:rPr kumimoji="0" lang="hu-HU" sz="5000" b="1" i="0" u="none" strike="noStrike" kern="1200" cap="none" spc="0" normalizeH="0" baseline="0" noProof="0" dirty="0">
                <a:ln>
                  <a:noFill/>
                </a:ln>
                <a:solidFill>
                  <a:srgbClr val="1D3866"/>
                </a:solidFill>
                <a:effectLst/>
                <a:uLnTx/>
                <a:uFillTx/>
                <a:latin typeface="Montserrat 2 Medium"/>
                <a:ea typeface="Montserrat 2 Medium"/>
                <a:cs typeface="Montserrat 2 Medium"/>
                <a:sym typeface="Montserrat 2 Medium"/>
              </a:rPr>
              <a:t>?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1D3866"/>
              </a:solidFill>
              <a:effectLst/>
              <a:uLnTx/>
              <a:uFillTx/>
              <a:latin typeface="Montserrat 2 Medium"/>
              <a:ea typeface="Montserrat 2 Medium"/>
              <a:cs typeface="Montserrat 2 Medium"/>
              <a:sym typeface="Montserrat 2 Medium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AF1E2D14-2398-D252-4FC8-519F617FBC2B}"/>
              </a:ext>
            </a:extLst>
          </p:cNvPr>
          <p:cNvGrpSpPr/>
          <p:nvPr/>
        </p:nvGrpSpPr>
        <p:grpSpPr>
          <a:xfrm rot="-10800000">
            <a:off x="3153655" y="9709431"/>
            <a:ext cx="15134345" cy="577569"/>
            <a:chOff x="0" y="0"/>
            <a:chExt cx="6160303" cy="235094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8E25501-4809-149B-0832-E016045B621E}"/>
                </a:ext>
              </a:extLst>
            </p:cNvPr>
            <p:cNvSpPr/>
            <p:nvPr/>
          </p:nvSpPr>
          <p:spPr>
            <a:xfrm>
              <a:off x="0" y="0"/>
              <a:ext cx="6160303" cy="235094"/>
            </a:xfrm>
            <a:custGeom>
              <a:avLst/>
              <a:gdLst/>
              <a:ahLst/>
              <a:cxnLst/>
              <a:rect l="l" t="t" r="r" b="b"/>
              <a:pathLst>
                <a:path w="6160303" h="235094">
                  <a:moveTo>
                    <a:pt x="0" y="0"/>
                  </a:moveTo>
                  <a:lnTo>
                    <a:pt x="6160303" y="0"/>
                  </a:lnTo>
                  <a:lnTo>
                    <a:pt x="6160303" y="235094"/>
                  </a:lnTo>
                  <a:lnTo>
                    <a:pt x="0" y="235094"/>
                  </a:lnTo>
                  <a:close/>
                </a:path>
              </a:pathLst>
            </a:custGeom>
            <a:solidFill>
              <a:srgbClr val="1D3866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A8737997-5049-F00C-E05F-B64E866D1B09}"/>
                </a:ext>
              </a:extLst>
            </p:cNvPr>
            <p:cNvSpPr txBox="1"/>
            <p:nvPr/>
          </p:nvSpPr>
          <p:spPr>
            <a:xfrm>
              <a:off x="0" y="-19050"/>
              <a:ext cx="6160303" cy="254144"/>
            </a:xfrm>
            <a:prstGeom prst="rect">
              <a:avLst/>
            </a:prstGeom>
          </p:spPr>
          <p:txBody>
            <a:bodyPr lIns="44727" tIns="44727" rIns="44727" bIns="4472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25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AutoShape 12">
            <a:extLst>
              <a:ext uri="{FF2B5EF4-FFF2-40B4-BE49-F238E27FC236}">
                <a16:creationId xmlns:a16="http://schemas.microsoft.com/office/drawing/2014/main" id="{F1F92C3F-3AA7-910C-5F7F-27E63D22838A}"/>
              </a:ext>
            </a:extLst>
          </p:cNvPr>
          <p:cNvSpPr/>
          <p:nvPr/>
        </p:nvSpPr>
        <p:spPr>
          <a:xfrm flipH="1">
            <a:off x="-129891" y="9718956"/>
            <a:ext cx="3283546" cy="0"/>
          </a:xfrm>
          <a:prstGeom prst="line">
            <a:avLst/>
          </a:prstGeom>
          <a:ln w="19050" cap="flat">
            <a:solidFill>
              <a:srgbClr val="1D38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0207B9D7-F0DC-8910-8EDF-40224F0E9F39}"/>
              </a:ext>
            </a:extLst>
          </p:cNvPr>
          <p:cNvSpPr txBox="1"/>
          <p:nvPr/>
        </p:nvSpPr>
        <p:spPr>
          <a:xfrm>
            <a:off x="9353349" y="9866453"/>
            <a:ext cx="8626728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1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9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www.profeedback.eu   •   www.cost.eu   •   www.hetfa.eu</a:t>
            </a: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655E16E7-6309-42F9-E520-62E5DDAB581B}"/>
              </a:ext>
            </a:extLst>
          </p:cNvPr>
          <p:cNvGrpSpPr/>
          <p:nvPr/>
        </p:nvGrpSpPr>
        <p:grpSpPr>
          <a:xfrm>
            <a:off x="3921148" y="4162030"/>
            <a:ext cx="2630855" cy="3676754"/>
            <a:chOff x="0" y="0"/>
            <a:chExt cx="3507807" cy="4902338"/>
          </a:xfrm>
        </p:grpSpPr>
        <p:grpSp>
          <p:nvGrpSpPr>
            <p:cNvPr id="15" name="Group 15">
              <a:extLst>
                <a:ext uri="{FF2B5EF4-FFF2-40B4-BE49-F238E27FC236}">
                  <a16:creationId xmlns:a16="http://schemas.microsoft.com/office/drawing/2014/main" id="{184DBCC7-4F2C-94CB-920B-7BCEC6BD501D}"/>
                </a:ext>
              </a:extLst>
            </p:cNvPr>
            <p:cNvGrpSpPr/>
            <p:nvPr/>
          </p:nvGrpSpPr>
          <p:grpSpPr>
            <a:xfrm>
              <a:off x="0" y="1308627"/>
              <a:ext cx="3098486" cy="1205027"/>
              <a:chOff x="0" y="0"/>
              <a:chExt cx="1225757" cy="476707"/>
            </a:xfrm>
          </p:grpSpPr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227DE084-ABBC-8BCF-8961-F95B3E6975FC}"/>
                  </a:ext>
                </a:extLst>
              </p:cNvPr>
              <p:cNvSpPr/>
              <p:nvPr/>
            </p:nvSpPr>
            <p:spPr>
              <a:xfrm>
                <a:off x="0" y="0"/>
                <a:ext cx="1225757" cy="476707"/>
              </a:xfrm>
              <a:custGeom>
                <a:avLst/>
                <a:gdLst/>
                <a:ahLst/>
                <a:cxnLst/>
                <a:rect l="l" t="t" r="r" b="b"/>
                <a:pathLst>
                  <a:path w="1225757" h="476707">
                    <a:moveTo>
                      <a:pt x="0" y="0"/>
                    </a:moveTo>
                    <a:lnTo>
                      <a:pt x="1225757" y="0"/>
                    </a:lnTo>
                    <a:lnTo>
                      <a:pt x="1225757" y="476707"/>
                    </a:lnTo>
                    <a:lnTo>
                      <a:pt x="0" y="476707"/>
                    </a:lnTo>
                    <a:close/>
                  </a:path>
                </a:pathLst>
              </a:custGeom>
              <a:solidFill>
                <a:srgbClr val="9EB513"/>
              </a:solidFill>
              <a:ln w="28575" cap="sq">
                <a:solidFill>
                  <a:srgbClr val="9EB70C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TextBox 17">
                <a:extLst>
                  <a:ext uri="{FF2B5EF4-FFF2-40B4-BE49-F238E27FC236}">
                    <a16:creationId xmlns:a16="http://schemas.microsoft.com/office/drawing/2014/main" id="{01028C76-C51D-290A-D6C8-941F3F86113E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1225757" cy="467182"/>
              </a:xfrm>
              <a:prstGeom prst="rect">
                <a:avLst/>
              </a:prstGeom>
            </p:spPr>
            <p:txBody>
              <a:bodyPr lIns="35670" tIns="35670" rIns="35670" bIns="3567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84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99" b="1" i="0" u="none" strike="noStrike" kern="1200" cap="none" spc="344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lacial Indifference Bold"/>
                    <a:ea typeface="Glacial Indifference Bold"/>
                    <a:cs typeface="Glacial Indifference Bold"/>
                    <a:sym typeface="Glacial Indifference Bold"/>
                  </a:rPr>
                  <a:t>GRANT PERIOD 1</a:t>
                </a:r>
              </a:p>
            </p:txBody>
          </p:sp>
        </p:grpSp>
        <p:sp>
          <p:nvSpPr>
            <p:cNvPr id="18" name="AutoShape 18">
              <a:extLst>
                <a:ext uri="{FF2B5EF4-FFF2-40B4-BE49-F238E27FC236}">
                  <a16:creationId xmlns:a16="http://schemas.microsoft.com/office/drawing/2014/main" id="{57C37B53-A943-4855-EE41-412606A1E266}"/>
                </a:ext>
              </a:extLst>
            </p:cNvPr>
            <p:cNvSpPr/>
            <p:nvPr/>
          </p:nvSpPr>
          <p:spPr>
            <a:xfrm>
              <a:off x="1549243" y="2513654"/>
              <a:ext cx="57150" cy="2387317"/>
            </a:xfrm>
            <a:prstGeom prst="line">
              <a:avLst/>
            </a:prstGeom>
            <a:ln w="114300" cap="flat">
              <a:solidFill>
                <a:srgbClr val="9EB70C"/>
              </a:solidFill>
              <a:prstDash val="solid"/>
              <a:headEnd type="none" w="sm" len="sm"/>
              <a:tailEnd type="oval" w="lg" len="lg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B0F94355-92C2-347B-37EE-E6E5F686EA4E}"/>
                </a:ext>
              </a:extLst>
            </p:cNvPr>
            <p:cNvSpPr txBox="1"/>
            <p:nvPr/>
          </p:nvSpPr>
          <p:spPr>
            <a:xfrm>
              <a:off x="0" y="47625"/>
              <a:ext cx="3507807" cy="931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67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74" b="1" i="0" u="none" strike="noStrike" kern="1200" cap="none" spc="0" normalizeH="0" baseline="0" noProof="0">
                  <a:ln>
                    <a:noFill/>
                  </a:ln>
                  <a:solidFill>
                    <a:srgbClr val="273156"/>
                  </a:solidFill>
                  <a:effectLst/>
                  <a:uLnTx/>
                  <a:uFillTx/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18 OCT 2021 -</a:t>
              </a:r>
            </a:p>
            <a:p>
              <a:pPr marL="0" marR="0" lvl="0" indent="0" algn="l" defTabSz="914400" rtl="0" eaLnBrk="1" fontAlgn="auto" latinLnBrk="0" hangingPunct="1">
                <a:lnSpc>
                  <a:spcPts val="267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74" b="1" i="0" u="none" strike="noStrike" kern="1200" cap="none" spc="0" normalizeH="0" baseline="0" noProof="0">
                  <a:ln>
                    <a:noFill/>
                  </a:ln>
                  <a:solidFill>
                    <a:srgbClr val="273156"/>
                  </a:solidFill>
                  <a:effectLst/>
                  <a:uLnTx/>
                  <a:uFillTx/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31 OCT 2022</a:t>
              </a: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D7B6538C-96D9-52BB-FA4C-F7E720D4AD50}"/>
              </a:ext>
            </a:extLst>
          </p:cNvPr>
          <p:cNvGrpSpPr/>
          <p:nvPr/>
        </p:nvGrpSpPr>
        <p:grpSpPr>
          <a:xfrm>
            <a:off x="7516548" y="4662802"/>
            <a:ext cx="2323865" cy="903770"/>
            <a:chOff x="0" y="0"/>
            <a:chExt cx="1225757" cy="476707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32108B47-CB0A-AFF9-418F-649AE6AB9AE0}"/>
                </a:ext>
              </a:extLst>
            </p:cNvPr>
            <p:cNvSpPr/>
            <p:nvPr/>
          </p:nvSpPr>
          <p:spPr>
            <a:xfrm>
              <a:off x="0" y="0"/>
              <a:ext cx="1225757" cy="476707"/>
            </a:xfrm>
            <a:custGeom>
              <a:avLst/>
              <a:gdLst/>
              <a:ahLst/>
              <a:cxnLst/>
              <a:rect l="l" t="t" r="r" b="b"/>
              <a:pathLst>
                <a:path w="1225757" h="476707">
                  <a:moveTo>
                    <a:pt x="0" y="0"/>
                  </a:moveTo>
                  <a:lnTo>
                    <a:pt x="1225757" y="0"/>
                  </a:lnTo>
                  <a:lnTo>
                    <a:pt x="1225757" y="476707"/>
                  </a:lnTo>
                  <a:lnTo>
                    <a:pt x="0" y="476707"/>
                  </a:lnTo>
                  <a:close/>
                </a:path>
              </a:pathLst>
            </a:custGeom>
            <a:solidFill>
              <a:srgbClr val="9EB513"/>
            </a:solidFill>
            <a:ln w="28575" cap="sq">
              <a:solidFill>
                <a:srgbClr val="9EB70C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24481F3D-E868-EC93-DE50-0CDB8E3179E0}"/>
                </a:ext>
              </a:extLst>
            </p:cNvPr>
            <p:cNvSpPr txBox="1"/>
            <p:nvPr/>
          </p:nvSpPr>
          <p:spPr>
            <a:xfrm>
              <a:off x="0" y="9525"/>
              <a:ext cx="1225757" cy="467182"/>
            </a:xfrm>
            <a:prstGeom prst="rect">
              <a:avLst/>
            </a:prstGeom>
          </p:spPr>
          <p:txBody>
            <a:bodyPr lIns="35670" tIns="35670" rIns="35670" bIns="356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4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99" b="1" i="0" u="none" strike="noStrike" kern="1200" cap="none" spc="344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GRANT PERIOD 2</a:t>
              </a:r>
            </a:p>
          </p:txBody>
        </p:sp>
      </p:grpSp>
      <p:sp>
        <p:nvSpPr>
          <p:cNvPr id="23" name="AutoShape 23">
            <a:extLst>
              <a:ext uri="{FF2B5EF4-FFF2-40B4-BE49-F238E27FC236}">
                <a16:creationId xmlns:a16="http://schemas.microsoft.com/office/drawing/2014/main" id="{CC778CDD-E5CA-82D4-D6C0-DF7B42F0560D}"/>
              </a:ext>
            </a:extLst>
          </p:cNvPr>
          <p:cNvSpPr/>
          <p:nvPr/>
        </p:nvSpPr>
        <p:spPr>
          <a:xfrm>
            <a:off x="8678481" y="5566572"/>
            <a:ext cx="42862" cy="1790488"/>
          </a:xfrm>
          <a:prstGeom prst="line">
            <a:avLst/>
          </a:prstGeom>
          <a:ln w="85725" cap="flat">
            <a:solidFill>
              <a:srgbClr val="9EB70C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BD849283-B508-15E7-1428-6DC35C2494F8}"/>
              </a:ext>
            </a:extLst>
          </p:cNvPr>
          <p:cNvSpPr txBox="1"/>
          <p:nvPr/>
        </p:nvSpPr>
        <p:spPr>
          <a:xfrm>
            <a:off x="7516548" y="3728957"/>
            <a:ext cx="2630855" cy="687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74" b="1" i="0" u="none" strike="noStrike" kern="1200" cap="none" spc="0" normalizeH="0" baseline="0" noProof="0">
                <a:ln>
                  <a:noFill/>
                </a:ln>
                <a:solidFill>
                  <a:srgbClr val="273156"/>
                </a:solidFill>
                <a:effectLst/>
                <a:uLnTx/>
                <a:uFillTx/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1 NOV 2022 -</a:t>
            </a:r>
          </a:p>
          <a:p>
            <a:pPr marL="0" marR="0" lvl="0" indent="0" algn="l" defTabSz="914400" rtl="0" eaLnBrk="1" fontAlgn="auto" latinLnBrk="0" hangingPunct="1">
              <a:lnSpc>
                <a:spcPts val="26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74" b="1" i="0" u="none" strike="noStrike" kern="1200" cap="none" spc="0" normalizeH="0" baseline="0" noProof="0">
                <a:ln>
                  <a:noFill/>
                </a:ln>
                <a:solidFill>
                  <a:srgbClr val="273156"/>
                </a:solidFill>
                <a:effectLst/>
                <a:uLnTx/>
                <a:uFillTx/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31 OCT 2023</a:t>
            </a:r>
          </a:p>
        </p:txBody>
      </p:sp>
      <p:grpSp>
        <p:nvGrpSpPr>
          <p:cNvPr id="25" name="Group 25">
            <a:extLst>
              <a:ext uri="{FF2B5EF4-FFF2-40B4-BE49-F238E27FC236}">
                <a16:creationId xmlns:a16="http://schemas.microsoft.com/office/drawing/2014/main" id="{CE1BCC06-59FC-7871-D3EB-D29A76A19D5A}"/>
              </a:ext>
            </a:extLst>
          </p:cNvPr>
          <p:cNvGrpSpPr/>
          <p:nvPr/>
        </p:nvGrpSpPr>
        <p:grpSpPr>
          <a:xfrm>
            <a:off x="10479224" y="2824425"/>
            <a:ext cx="2323865" cy="903770"/>
            <a:chOff x="0" y="0"/>
            <a:chExt cx="1225757" cy="476707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B0FAF534-6EF2-FF15-6067-B138056D82D8}"/>
                </a:ext>
              </a:extLst>
            </p:cNvPr>
            <p:cNvSpPr/>
            <p:nvPr/>
          </p:nvSpPr>
          <p:spPr>
            <a:xfrm>
              <a:off x="0" y="0"/>
              <a:ext cx="1225757" cy="476707"/>
            </a:xfrm>
            <a:custGeom>
              <a:avLst/>
              <a:gdLst/>
              <a:ahLst/>
              <a:cxnLst/>
              <a:rect l="l" t="t" r="r" b="b"/>
              <a:pathLst>
                <a:path w="1225757" h="476707">
                  <a:moveTo>
                    <a:pt x="0" y="0"/>
                  </a:moveTo>
                  <a:lnTo>
                    <a:pt x="1225757" y="0"/>
                  </a:lnTo>
                  <a:lnTo>
                    <a:pt x="1225757" y="476707"/>
                  </a:lnTo>
                  <a:lnTo>
                    <a:pt x="0" y="476707"/>
                  </a:lnTo>
                  <a:close/>
                </a:path>
              </a:pathLst>
            </a:custGeom>
            <a:solidFill>
              <a:srgbClr val="92D050"/>
            </a:solidFill>
            <a:ln w="28575" cap="sq">
              <a:solidFill>
                <a:srgbClr val="9EB513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A0AED32F-A6EF-83F8-CDE6-26225C679300}"/>
                </a:ext>
              </a:extLst>
            </p:cNvPr>
            <p:cNvSpPr txBox="1"/>
            <p:nvPr/>
          </p:nvSpPr>
          <p:spPr>
            <a:xfrm>
              <a:off x="0" y="9525"/>
              <a:ext cx="1225757" cy="467182"/>
            </a:xfrm>
            <a:prstGeom prst="rect">
              <a:avLst/>
            </a:prstGeom>
            <a:solidFill>
              <a:schemeClr val="accent3"/>
            </a:solidFill>
          </p:spPr>
          <p:txBody>
            <a:bodyPr lIns="35670" tIns="35670" rIns="35670" bIns="356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4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99" b="1" i="0" u="none" strike="noStrike" kern="1200" cap="none" spc="344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GRANT PERIOD 3</a:t>
              </a:r>
            </a:p>
          </p:txBody>
        </p:sp>
      </p:grpSp>
      <p:sp>
        <p:nvSpPr>
          <p:cNvPr id="28" name="AutoShape 28">
            <a:extLst>
              <a:ext uri="{FF2B5EF4-FFF2-40B4-BE49-F238E27FC236}">
                <a16:creationId xmlns:a16="http://schemas.microsoft.com/office/drawing/2014/main" id="{C7C20951-80D2-4813-2DC1-446669877827}"/>
              </a:ext>
            </a:extLst>
          </p:cNvPr>
          <p:cNvSpPr/>
          <p:nvPr/>
        </p:nvSpPr>
        <p:spPr>
          <a:xfrm>
            <a:off x="11641156" y="3728195"/>
            <a:ext cx="42862" cy="1790488"/>
          </a:xfrm>
          <a:prstGeom prst="line">
            <a:avLst/>
          </a:prstGeom>
          <a:ln w="85725" cap="flat">
            <a:solidFill>
              <a:srgbClr val="9EB513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A49FBD90-5FDA-982D-62A5-56BCEE77ED2C}"/>
              </a:ext>
            </a:extLst>
          </p:cNvPr>
          <p:cNvSpPr txBox="1"/>
          <p:nvPr/>
        </p:nvSpPr>
        <p:spPr>
          <a:xfrm>
            <a:off x="10479224" y="1890580"/>
            <a:ext cx="2630855" cy="687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74" b="1" i="0" u="none" strike="noStrike" kern="1200" cap="none" spc="0" normalizeH="0" baseline="0" noProof="0">
                <a:ln>
                  <a:noFill/>
                </a:ln>
                <a:solidFill>
                  <a:srgbClr val="273156"/>
                </a:solidFill>
                <a:effectLst/>
                <a:uLnTx/>
                <a:uFillTx/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1 NOV 2023 -</a:t>
            </a:r>
          </a:p>
          <a:p>
            <a:pPr marL="0" marR="0" lvl="0" indent="0" algn="l" defTabSz="914400" rtl="0" eaLnBrk="1" fontAlgn="auto" latinLnBrk="0" hangingPunct="1">
              <a:lnSpc>
                <a:spcPts val="26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74" b="1" i="0" u="none" strike="noStrike" kern="1200" cap="none" spc="0" normalizeH="0" baseline="0" noProof="0">
                <a:ln>
                  <a:noFill/>
                </a:ln>
                <a:solidFill>
                  <a:srgbClr val="273156"/>
                </a:solidFill>
                <a:effectLst/>
                <a:uLnTx/>
                <a:uFillTx/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31 OCT 2024</a:t>
            </a:r>
          </a:p>
        </p:txBody>
      </p:sp>
      <p:grpSp>
        <p:nvGrpSpPr>
          <p:cNvPr id="30" name="Group 30">
            <a:extLst>
              <a:ext uri="{FF2B5EF4-FFF2-40B4-BE49-F238E27FC236}">
                <a16:creationId xmlns:a16="http://schemas.microsoft.com/office/drawing/2014/main" id="{F231C6AC-535B-5B4F-8463-73B6639854C5}"/>
              </a:ext>
            </a:extLst>
          </p:cNvPr>
          <p:cNvGrpSpPr/>
          <p:nvPr/>
        </p:nvGrpSpPr>
        <p:grpSpPr>
          <a:xfrm>
            <a:off x="14840551" y="2751004"/>
            <a:ext cx="2323865" cy="903770"/>
            <a:chOff x="0" y="0"/>
            <a:chExt cx="1225757" cy="476707"/>
          </a:xfrm>
          <a:solidFill>
            <a:srgbClr val="002060"/>
          </a:solidFill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693ED85A-82E9-D292-3079-1F964897740A}"/>
                </a:ext>
              </a:extLst>
            </p:cNvPr>
            <p:cNvSpPr/>
            <p:nvPr/>
          </p:nvSpPr>
          <p:spPr>
            <a:xfrm>
              <a:off x="0" y="0"/>
              <a:ext cx="1225757" cy="476707"/>
            </a:xfrm>
            <a:custGeom>
              <a:avLst/>
              <a:gdLst/>
              <a:ahLst/>
              <a:cxnLst/>
              <a:rect l="l" t="t" r="r" b="b"/>
              <a:pathLst>
                <a:path w="1225757" h="476707">
                  <a:moveTo>
                    <a:pt x="0" y="0"/>
                  </a:moveTo>
                  <a:lnTo>
                    <a:pt x="1225757" y="0"/>
                  </a:lnTo>
                  <a:lnTo>
                    <a:pt x="1225757" y="476707"/>
                  </a:lnTo>
                  <a:lnTo>
                    <a:pt x="0" y="476707"/>
                  </a:lnTo>
                  <a:close/>
                </a:path>
              </a:pathLst>
            </a:custGeom>
            <a:grpFill/>
            <a:ln w="28575" cap="sq">
              <a:solidFill>
                <a:srgbClr val="9EB70C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id="{2B2EFC13-D96E-7942-8C6D-9EC8E166848B}"/>
                </a:ext>
              </a:extLst>
            </p:cNvPr>
            <p:cNvSpPr txBox="1"/>
            <p:nvPr/>
          </p:nvSpPr>
          <p:spPr>
            <a:xfrm>
              <a:off x="0" y="9525"/>
              <a:ext cx="1225757" cy="467182"/>
            </a:xfrm>
            <a:prstGeom prst="rect">
              <a:avLst/>
            </a:prstGeom>
            <a:grpFill/>
          </p:spPr>
          <p:txBody>
            <a:bodyPr lIns="35670" tIns="35670" rIns="35670" bIns="356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4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99" b="1" i="0" u="none" strike="noStrike" kern="1200" cap="none" spc="344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GRANT PERIOD 4</a:t>
              </a:r>
            </a:p>
          </p:txBody>
        </p:sp>
      </p:grpSp>
      <p:sp>
        <p:nvSpPr>
          <p:cNvPr id="33" name="AutoShape 33">
            <a:extLst>
              <a:ext uri="{FF2B5EF4-FFF2-40B4-BE49-F238E27FC236}">
                <a16:creationId xmlns:a16="http://schemas.microsoft.com/office/drawing/2014/main" id="{C4319DE0-78D7-1D59-3450-4FFE15272254}"/>
              </a:ext>
            </a:extLst>
          </p:cNvPr>
          <p:cNvSpPr/>
          <p:nvPr/>
        </p:nvSpPr>
        <p:spPr>
          <a:xfrm>
            <a:off x="16002483" y="3654774"/>
            <a:ext cx="42862" cy="1790488"/>
          </a:xfrm>
          <a:prstGeom prst="line">
            <a:avLst/>
          </a:prstGeom>
          <a:ln w="85725" cap="flat">
            <a:solidFill>
              <a:srgbClr val="9EB70C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41E8FAE4-9B31-659D-A2D2-A96975D3D749}"/>
              </a:ext>
            </a:extLst>
          </p:cNvPr>
          <p:cNvSpPr txBox="1"/>
          <p:nvPr/>
        </p:nvSpPr>
        <p:spPr>
          <a:xfrm>
            <a:off x="14840551" y="1817158"/>
            <a:ext cx="2630855" cy="687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74" b="1" i="0" u="none" strike="noStrike" kern="1200" cap="none" spc="0" normalizeH="0" baseline="0" noProof="0">
                <a:ln>
                  <a:noFill/>
                </a:ln>
                <a:solidFill>
                  <a:srgbClr val="273156"/>
                </a:solidFill>
                <a:effectLst/>
                <a:uLnTx/>
                <a:uFillTx/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1 NOV 2024 -</a:t>
            </a:r>
          </a:p>
          <a:p>
            <a:pPr marL="0" marR="0" lvl="0" indent="0" algn="l" defTabSz="914400" rtl="0" eaLnBrk="1" fontAlgn="auto" latinLnBrk="0" hangingPunct="1">
              <a:lnSpc>
                <a:spcPts val="26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74" b="1" i="0" u="none" strike="noStrike" kern="1200" cap="none" spc="0" normalizeH="0" baseline="0" noProof="0">
                <a:ln>
                  <a:noFill/>
                </a:ln>
                <a:solidFill>
                  <a:srgbClr val="273156"/>
                </a:solidFill>
                <a:effectLst/>
                <a:uLnTx/>
                <a:uFillTx/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17 OCT 2025</a:t>
            </a:r>
          </a:p>
        </p:txBody>
      </p:sp>
    </p:spTree>
    <p:extLst>
      <p:ext uri="{BB962C8B-B14F-4D97-AF65-F5344CB8AC3E}">
        <p14:creationId xmlns:p14="http://schemas.microsoft.com/office/powerpoint/2010/main" val="4237256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EE6FA-7082-576F-654E-C375C9F88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BE605139-D51C-2638-67C9-888E5EA3B497}"/>
              </a:ext>
            </a:extLst>
          </p:cNvPr>
          <p:cNvSpPr txBox="1"/>
          <p:nvPr/>
        </p:nvSpPr>
        <p:spPr>
          <a:xfrm>
            <a:off x="9353055" y="9615293"/>
            <a:ext cx="7514047" cy="253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6"/>
              </a:lnSpc>
            </a:pPr>
            <a:r>
              <a:rPr lang="en-US" sz="1742" b="1" i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www.profeedback.eu   •   www.cost.eu   •   www.hetfa.eu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2B869B7-E586-8AFF-806C-C8E6772DE171}"/>
              </a:ext>
            </a:extLst>
          </p:cNvPr>
          <p:cNvGrpSpPr/>
          <p:nvPr/>
        </p:nvGrpSpPr>
        <p:grpSpPr>
          <a:xfrm rot="-10800000">
            <a:off x="-50625" y="0"/>
            <a:ext cx="15134345" cy="577569"/>
            <a:chOff x="0" y="0"/>
            <a:chExt cx="6160303" cy="23509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9CE6734-54B5-C07C-CBA0-199BACA5C985}"/>
                </a:ext>
              </a:extLst>
            </p:cNvPr>
            <p:cNvSpPr/>
            <p:nvPr/>
          </p:nvSpPr>
          <p:spPr>
            <a:xfrm>
              <a:off x="0" y="0"/>
              <a:ext cx="6160303" cy="235094"/>
            </a:xfrm>
            <a:custGeom>
              <a:avLst/>
              <a:gdLst/>
              <a:ahLst/>
              <a:cxnLst/>
              <a:rect l="l" t="t" r="r" b="b"/>
              <a:pathLst>
                <a:path w="6160303" h="235094">
                  <a:moveTo>
                    <a:pt x="0" y="0"/>
                  </a:moveTo>
                  <a:lnTo>
                    <a:pt x="6160303" y="0"/>
                  </a:lnTo>
                  <a:lnTo>
                    <a:pt x="6160303" y="235094"/>
                  </a:lnTo>
                  <a:lnTo>
                    <a:pt x="0" y="235094"/>
                  </a:lnTo>
                  <a:close/>
                </a:path>
              </a:pathLst>
            </a:custGeom>
            <a:solidFill>
              <a:srgbClr val="A3BD3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70AE052-84A9-45D2-832B-EBF6AE6C274A}"/>
                </a:ext>
              </a:extLst>
            </p:cNvPr>
            <p:cNvSpPr txBox="1"/>
            <p:nvPr/>
          </p:nvSpPr>
          <p:spPr>
            <a:xfrm>
              <a:off x="0" y="-19050"/>
              <a:ext cx="6160303" cy="254144"/>
            </a:xfrm>
            <a:prstGeom prst="rect">
              <a:avLst/>
            </a:prstGeom>
          </p:spPr>
          <p:txBody>
            <a:bodyPr lIns="44727" tIns="44727" rIns="44727" bIns="44727" rtlCol="0" anchor="ctr"/>
            <a:lstStyle/>
            <a:p>
              <a:pPr algn="ctr">
                <a:lnSpc>
                  <a:spcPts val="172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1698E06D-E333-07A6-63D5-26530746C764}"/>
              </a:ext>
            </a:extLst>
          </p:cNvPr>
          <p:cNvSpPr/>
          <p:nvPr/>
        </p:nvSpPr>
        <p:spPr>
          <a:xfrm flipH="1">
            <a:off x="15030044" y="568044"/>
            <a:ext cx="3396986" cy="9525"/>
          </a:xfrm>
          <a:prstGeom prst="line">
            <a:avLst/>
          </a:prstGeom>
          <a:ln w="19050" cap="flat">
            <a:solidFill>
              <a:srgbClr val="A3BD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7947932-D189-DD73-149C-816D75681ED2}"/>
              </a:ext>
            </a:extLst>
          </p:cNvPr>
          <p:cNvGrpSpPr/>
          <p:nvPr/>
        </p:nvGrpSpPr>
        <p:grpSpPr>
          <a:xfrm rot="-10800000">
            <a:off x="3153655" y="9709431"/>
            <a:ext cx="15134345" cy="577569"/>
            <a:chOff x="0" y="0"/>
            <a:chExt cx="6160303" cy="2350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4754F69-1342-A2B0-14BA-87DD9E7B502F}"/>
                </a:ext>
              </a:extLst>
            </p:cNvPr>
            <p:cNvSpPr/>
            <p:nvPr/>
          </p:nvSpPr>
          <p:spPr>
            <a:xfrm>
              <a:off x="0" y="0"/>
              <a:ext cx="6160303" cy="235094"/>
            </a:xfrm>
            <a:custGeom>
              <a:avLst/>
              <a:gdLst/>
              <a:ahLst/>
              <a:cxnLst/>
              <a:rect l="l" t="t" r="r" b="b"/>
              <a:pathLst>
                <a:path w="6160303" h="235094">
                  <a:moveTo>
                    <a:pt x="0" y="0"/>
                  </a:moveTo>
                  <a:lnTo>
                    <a:pt x="6160303" y="0"/>
                  </a:lnTo>
                  <a:lnTo>
                    <a:pt x="6160303" y="235094"/>
                  </a:lnTo>
                  <a:lnTo>
                    <a:pt x="0" y="235094"/>
                  </a:lnTo>
                  <a:close/>
                </a:path>
              </a:pathLst>
            </a:custGeom>
            <a:solidFill>
              <a:srgbClr val="1D386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2D1F6FBD-5B07-BA9B-6556-63FE65042C53}"/>
                </a:ext>
              </a:extLst>
            </p:cNvPr>
            <p:cNvSpPr txBox="1"/>
            <p:nvPr/>
          </p:nvSpPr>
          <p:spPr>
            <a:xfrm>
              <a:off x="0" y="-19050"/>
              <a:ext cx="6160303" cy="254144"/>
            </a:xfrm>
            <a:prstGeom prst="rect">
              <a:avLst/>
            </a:prstGeom>
          </p:spPr>
          <p:txBody>
            <a:bodyPr lIns="44727" tIns="44727" rIns="44727" bIns="44727" rtlCol="0" anchor="ctr"/>
            <a:lstStyle/>
            <a:p>
              <a:pPr algn="ctr">
                <a:lnSpc>
                  <a:spcPts val="172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AutoShape 10">
            <a:extLst>
              <a:ext uri="{FF2B5EF4-FFF2-40B4-BE49-F238E27FC236}">
                <a16:creationId xmlns:a16="http://schemas.microsoft.com/office/drawing/2014/main" id="{235789F3-56A2-342E-574B-7522CD31D9D8}"/>
              </a:ext>
            </a:extLst>
          </p:cNvPr>
          <p:cNvSpPr/>
          <p:nvPr/>
        </p:nvSpPr>
        <p:spPr>
          <a:xfrm flipH="1">
            <a:off x="-129891" y="9718956"/>
            <a:ext cx="3283546" cy="0"/>
          </a:xfrm>
          <a:prstGeom prst="line">
            <a:avLst/>
          </a:prstGeom>
          <a:ln w="19050" cap="flat">
            <a:solidFill>
              <a:srgbClr val="1D38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74DF588B-A268-F54D-E3C6-D9FC50B43C37}"/>
              </a:ext>
            </a:extLst>
          </p:cNvPr>
          <p:cNvSpPr txBox="1"/>
          <p:nvPr/>
        </p:nvSpPr>
        <p:spPr>
          <a:xfrm>
            <a:off x="1028700" y="878215"/>
            <a:ext cx="15127278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0"/>
              </a:lnSpc>
            </a:pP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Purpose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of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the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meeting</a:t>
            </a:r>
            <a:endParaRPr lang="en-US" sz="5000" b="1" dirty="0">
              <a:solidFill>
                <a:srgbClr val="1D3866"/>
              </a:solidFill>
              <a:latin typeface="Montserrat 2 Medium"/>
              <a:ea typeface="Montserrat 2 Medium"/>
              <a:cs typeface="Montserrat 2 Medium"/>
              <a:sym typeface="Montserrat 2 Medium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B217501-CB8A-2EAE-E32B-775F5E856EB7}"/>
              </a:ext>
            </a:extLst>
          </p:cNvPr>
          <p:cNvSpPr txBox="1"/>
          <p:nvPr/>
        </p:nvSpPr>
        <p:spPr>
          <a:xfrm>
            <a:off x="9353349" y="9866453"/>
            <a:ext cx="8626728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99"/>
              </a:lnSpc>
            </a:pPr>
            <a:r>
              <a:rPr lang="en-US" sz="1999" b="1" i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www.profeedback.eu   •   www.cost.eu   •   www.hetfa.eu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ABD01324-D0FF-EF2A-FBC1-61B2C168C116}"/>
              </a:ext>
            </a:extLst>
          </p:cNvPr>
          <p:cNvSpPr txBox="1"/>
          <p:nvPr/>
        </p:nvSpPr>
        <p:spPr>
          <a:xfrm>
            <a:off x="616078" y="2666057"/>
            <a:ext cx="17055844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hu-HU" sz="4000" dirty="0" err="1">
                <a:solidFill>
                  <a:srgbClr val="1D3866"/>
                </a:solidFill>
                <a:effectLst/>
                <a:latin typeface="YADLjI9qxTA 0"/>
              </a:rPr>
              <a:t>To</a:t>
            </a:r>
            <a:r>
              <a:rPr lang="hu-HU" sz="4000" dirty="0">
                <a:solidFill>
                  <a:srgbClr val="1D3866"/>
                </a:solidFill>
                <a:effectLst/>
                <a:latin typeface="YADLjI9qxTA 0"/>
              </a:rPr>
              <a:t> </a:t>
            </a:r>
            <a:r>
              <a:rPr lang="hu-HU" sz="4000" b="1" dirty="0">
                <a:solidFill>
                  <a:srgbClr val="1D3866"/>
                </a:solidFill>
                <a:effectLst/>
                <a:latin typeface="YADLjI9qxTA 0"/>
              </a:rPr>
              <a:t>sum </a:t>
            </a:r>
            <a:r>
              <a:rPr lang="hu-HU" sz="4000" b="1" dirty="0" err="1">
                <a:solidFill>
                  <a:srgbClr val="1D3866"/>
                </a:solidFill>
                <a:effectLst/>
                <a:latin typeface="YADLjI9qxTA 0"/>
              </a:rPr>
              <a:t>up</a:t>
            </a:r>
            <a:r>
              <a:rPr lang="hu-HU" sz="4000" b="1" dirty="0">
                <a:solidFill>
                  <a:srgbClr val="1D3866"/>
                </a:solidFill>
                <a:effectLst/>
                <a:latin typeface="YADLjI9qxTA 0"/>
              </a:rPr>
              <a:t> </a:t>
            </a:r>
            <a:r>
              <a:rPr lang="hu-HU" sz="4000" dirty="0">
                <a:solidFill>
                  <a:srgbClr val="1D3866"/>
                </a:solidFill>
                <a:effectLst/>
                <a:latin typeface="YADLjI9qxTA 0"/>
              </a:rPr>
              <a:t>and </a:t>
            </a:r>
            <a:r>
              <a:rPr lang="hu-HU" sz="4000" b="1" dirty="0" err="1">
                <a:solidFill>
                  <a:srgbClr val="1D3866"/>
                </a:solidFill>
                <a:effectLst/>
                <a:latin typeface="YADLjI9qxTA 0"/>
              </a:rPr>
              <a:t>discuss</a:t>
            </a:r>
            <a:r>
              <a:rPr lang="hu-HU" sz="4000" dirty="0">
                <a:solidFill>
                  <a:srgbClr val="1D3866"/>
                </a:solidFill>
                <a:effectLst/>
                <a:latin typeface="YADLjI9qxTA 0"/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4000" dirty="0" err="1">
                <a:solidFill>
                  <a:srgbClr val="1D3866"/>
                </a:solidFill>
                <a:latin typeface="YADLjI9qxTA 0"/>
              </a:rPr>
              <a:t>What</a:t>
            </a:r>
            <a:r>
              <a:rPr lang="hu-HU" sz="4000" dirty="0">
                <a:solidFill>
                  <a:srgbClr val="1D3866"/>
                </a:solidFill>
                <a:latin typeface="YADLjI9qxTA 0"/>
              </a:rPr>
              <a:t> </a:t>
            </a:r>
            <a:r>
              <a:rPr lang="hu-HU" sz="4000" dirty="0" err="1">
                <a:solidFill>
                  <a:srgbClr val="1D3866"/>
                </a:solidFill>
                <a:latin typeface="YADLjI9qxTA 0"/>
              </a:rPr>
              <a:t>we</a:t>
            </a:r>
            <a:r>
              <a:rPr lang="hu-HU" sz="4000" dirty="0">
                <a:solidFill>
                  <a:srgbClr val="1D3866"/>
                </a:solidFill>
                <a:latin typeface="YADLjI9qxTA 0"/>
              </a:rPr>
              <a:t> </a:t>
            </a:r>
            <a:r>
              <a:rPr lang="hu-HU" sz="4000" dirty="0" err="1">
                <a:solidFill>
                  <a:srgbClr val="1D3866"/>
                </a:solidFill>
                <a:latin typeface="YADLjI9qxTA 0"/>
              </a:rPr>
              <a:t>have</a:t>
            </a:r>
            <a:r>
              <a:rPr lang="hu-HU" sz="4000" dirty="0">
                <a:solidFill>
                  <a:srgbClr val="1D3866"/>
                </a:solidFill>
                <a:latin typeface="YADLjI9qxTA 0"/>
              </a:rPr>
              <a:t> </a:t>
            </a:r>
            <a:r>
              <a:rPr lang="hu-HU" sz="4000" dirty="0" err="1">
                <a:solidFill>
                  <a:srgbClr val="1D3866"/>
                </a:solidFill>
                <a:latin typeface="YADLjI9qxTA 0"/>
              </a:rPr>
              <a:t>done</a:t>
            </a:r>
            <a:endParaRPr lang="hu-HU" sz="4000" dirty="0">
              <a:solidFill>
                <a:srgbClr val="1D3866"/>
              </a:solidFill>
              <a:latin typeface="YADLjI9qxTA 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4000" dirty="0" err="1">
                <a:solidFill>
                  <a:srgbClr val="1D3866"/>
                </a:solidFill>
                <a:effectLst/>
                <a:latin typeface="YADLjI9qxTA 0"/>
              </a:rPr>
              <a:t>What</a:t>
            </a:r>
            <a:r>
              <a:rPr lang="hu-HU" sz="4000" dirty="0">
                <a:solidFill>
                  <a:srgbClr val="1D3866"/>
                </a:solidFill>
                <a:effectLst/>
                <a:latin typeface="YADLjI9qxTA 0"/>
              </a:rPr>
              <a:t> </a:t>
            </a:r>
            <a:r>
              <a:rPr lang="hu-HU" sz="4000" dirty="0" err="1">
                <a:solidFill>
                  <a:srgbClr val="1D3866"/>
                </a:solidFill>
                <a:effectLst/>
                <a:latin typeface="YADLjI9qxTA 0"/>
              </a:rPr>
              <a:t>we</a:t>
            </a:r>
            <a:r>
              <a:rPr lang="hu-HU" sz="4000" dirty="0">
                <a:solidFill>
                  <a:srgbClr val="1D3866"/>
                </a:solidFill>
                <a:effectLst/>
                <a:latin typeface="YADLjI9qxTA 0"/>
              </a:rPr>
              <a:t> </a:t>
            </a:r>
            <a:r>
              <a:rPr lang="hu-HU" sz="4000" dirty="0" err="1">
                <a:solidFill>
                  <a:srgbClr val="1D3866"/>
                </a:solidFill>
                <a:effectLst/>
                <a:latin typeface="YADLjI9qxTA 0"/>
              </a:rPr>
              <a:t>have</a:t>
            </a:r>
            <a:r>
              <a:rPr lang="hu-HU" sz="4000" dirty="0">
                <a:solidFill>
                  <a:srgbClr val="1D3866"/>
                </a:solidFill>
                <a:effectLst/>
                <a:latin typeface="YADLjI9qxTA 0"/>
              </a:rPr>
              <a:t> </a:t>
            </a:r>
            <a:r>
              <a:rPr lang="hu-HU" sz="4000" dirty="0" err="1">
                <a:solidFill>
                  <a:srgbClr val="1D3866"/>
                </a:solidFill>
                <a:effectLst/>
                <a:latin typeface="YADLjI9qxTA 0"/>
              </a:rPr>
              <a:t>achieved</a:t>
            </a:r>
            <a:endParaRPr lang="hu-HU" sz="4000" dirty="0">
              <a:solidFill>
                <a:srgbClr val="1D3866"/>
              </a:solidFill>
              <a:effectLst/>
              <a:latin typeface="YADLjI9qxTA 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4000" dirty="0" err="1">
                <a:solidFill>
                  <a:srgbClr val="1D3866"/>
                </a:solidFill>
                <a:latin typeface="YADLjI9qxTA 0"/>
              </a:rPr>
              <a:t>What</a:t>
            </a:r>
            <a:r>
              <a:rPr lang="hu-HU" sz="4000" dirty="0">
                <a:solidFill>
                  <a:srgbClr val="1D3866"/>
                </a:solidFill>
                <a:latin typeface="YADLjI9qxTA 0"/>
              </a:rPr>
              <a:t> </a:t>
            </a:r>
            <a:r>
              <a:rPr lang="hu-HU" sz="4000" dirty="0" err="1">
                <a:solidFill>
                  <a:srgbClr val="1D3866"/>
                </a:solidFill>
                <a:latin typeface="YADLjI9qxTA 0"/>
              </a:rPr>
              <a:t>future</a:t>
            </a:r>
            <a:r>
              <a:rPr lang="hu-HU" sz="4000" dirty="0">
                <a:solidFill>
                  <a:srgbClr val="1D3866"/>
                </a:solidFill>
                <a:latin typeface="YADLjI9qxTA 0"/>
              </a:rPr>
              <a:t> </a:t>
            </a:r>
            <a:r>
              <a:rPr lang="hu-HU" sz="4000" dirty="0" err="1">
                <a:solidFill>
                  <a:srgbClr val="1D3866"/>
                </a:solidFill>
                <a:latin typeface="YADLjI9qxTA 0"/>
              </a:rPr>
              <a:t>activities</a:t>
            </a:r>
            <a:r>
              <a:rPr lang="hu-HU" sz="4000" dirty="0">
                <a:solidFill>
                  <a:srgbClr val="1D3866"/>
                </a:solidFill>
                <a:latin typeface="YADLjI9qxTA 0"/>
              </a:rPr>
              <a:t> </a:t>
            </a:r>
            <a:r>
              <a:rPr lang="hu-HU" sz="4000" dirty="0" err="1">
                <a:solidFill>
                  <a:srgbClr val="1D3866"/>
                </a:solidFill>
                <a:latin typeface="YADLjI9qxTA 0"/>
              </a:rPr>
              <a:t>will</a:t>
            </a:r>
            <a:r>
              <a:rPr lang="hu-HU" sz="4000" dirty="0">
                <a:solidFill>
                  <a:srgbClr val="1D3866"/>
                </a:solidFill>
                <a:latin typeface="YADLjI9qxTA 0"/>
              </a:rPr>
              <a:t> </a:t>
            </a:r>
            <a:r>
              <a:rPr lang="hu-HU" sz="4000" dirty="0" err="1">
                <a:solidFill>
                  <a:srgbClr val="1D3866"/>
                </a:solidFill>
                <a:latin typeface="YADLjI9qxTA 0"/>
              </a:rPr>
              <a:t>sustain</a:t>
            </a:r>
            <a:r>
              <a:rPr lang="hu-HU" sz="4000" dirty="0">
                <a:solidFill>
                  <a:srgbClr val="1D3866"/>
                </a:solidFill>
                <a:latin typeface="YADLjI9qxTA 0"/>
              </a:rPr>
              <a:t> </a:t>
            </a:r>
            <a:r>
              <a:rPr lang="hu-HU" sz="4000" dirty="0" err="1">
                <a:solidFill>
                  <a:srgbClr val="1D3866"/>
                </a:solidFill>
                <a:latin typeface="YADLjI9qxTA 0"/>
              </a:rPr>
              <a:t>our</a:t>
            </a:r>
            <a:r>
              <a:rPr lang="hu-HU" sz="4000" dirty="0">
                <a:solidFill>
                  <a:srgbClr val="1D3866"/>
                </a:solidFill>
                <a:latin typeface="YADLjI9qxTA 0"/>
              </a:rPr>
              <a:t> </a:t>
            </a:r>
            <a:r>
              <a:rPr lang="hu-HU" sz="4000" dirty="0" err="1">
                <a:solidFill>
                  <a:srgbClr val="1D3866"/>
                </a:solidFill>
                <a:latin typeface="YADLjI9qxTA 0"/>
              </a:rPr>
              <a:t>result</a:t>
            </a:r>
            <a:endParaRPr lang="hu-HU" sz="4000" dirty="0">
              <a:solidFill>
                <a:srgbClr val="1D3866"/>
              </a:solidFill>
              <a:latin typeface="YADLjI9qxTA 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u-HU" sz="4000" dirty="0">
              <a:solidFill>
                <a:srgbClr val="1D3866"/>
              </a:solidFill>
              <a:latin typeface="YADLjI9qxTA 0"/>
            </a:endParaRPr>
          </a:p>
          <a:p>
            <a:endParaRPr lang="hu-HU" sz="4000" dirty="0">
              <a:solidFill>
                <a:srgbClr val="1D3866"/>
              </a:solidFill>
              <a:latin typeface="YADLjI9qxTA 0"/>
            </a:endParaRPr>
          </a:p>
        </p:txBody>
      </p:sp>
    </p:spTree>
    <p:extLst>
      <p:ext uri="{BB962C8B-B14F-4D97-AF65-F5344CB8AC3E}">
        <p14:creationId xmlns:p14="http://schemas.microsoft.com/office/powerpoint/2010/main" val="151452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E31D1-33A8-5992-AF36-77094FCBE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9EA1D16-F841-AA45-0DBC-779363E20D1B}"/>
              </a:ext>
            </a:extLst>
          </p:cNvPr>
          <p:cNvSpPr txBox="1"/>
          <p:nvPr/>
        </p:nvSpPr>
        <p:spPr>
          <a:xfrm>
            <a:off x="9353055" y="9615293"/>
            <a:ext cx="7514047" cy="253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6"/>
              </a:lnSpc>
            </a:pPr>
            <a:r>
              <a:rPr lang="en-US" sz="1742" b="1" i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www.profeedback.eu   •   www.cost.eu   •   www.hetfa.eu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AA9EF3E-BE96-1588-03FF-D0AB2BF41639}"/>
              </a:ext>
            </a:extLst>
          </p:cNvPr>
          <p:cNvGrpSpPr/>
          <p:nvPr/>
        </p:nvGrpSpPr>
        <p:grpSpPr>
          <a:xfrm rot="-10800000">
            <a:off x="-50625" y="0"/>
            <a:ext cx="15134345" cy="577569"/>
            <a:chOff x="0" y="0"/>
            <a:chExt cx="6160303" cy="23509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93EE5F3-BBE2-2A90-DE0C-C3A31C59CC5F}"/>
                </a:ext>
              </a:extLst>
            </p:cNvPr>
            <p:cNvSpPr/>
            <p:nvPr/>
          </p:nvSpPr>
          <p:spPr>
            <a:xfrm>
              <a:off x="0" y="0"/>
              <a:ext cx="6160303" cy="235094"/>
            </a:xfrm>
            <a:custGeom>
              <a:avLst/>
              <a:gdLst/>
              <a:ahLst/>
              <a:cxnLst/>
              <a:rect l="l" t="t" r="r" b="b"/>
              <a:pathLst>
                <a:path w="6160303" h="235094">
                  <a:moveTo>
                    <a:pt x="0" y="0"/>
                  </a:moveTo>
                  <a:lnTo>
                    <a:pt x="6160303" y="0"/>
                  </a:lnTo>
                  <a:lnTo>
                    <a:pt x="6160303" y="235094"/>
                  </a:lnTo>
                  <a:lnTo>
                    <a:pt x="0" y="235094"/>
                  </a:lnTo>
                  <a:close/>
                </a:path>
              </a:pathLst>
            </a:custGeom>
            <a:solidFill>
              <a:srgbClr val="A3BD3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6625C93-A6D4-FFBF-8E90-844810D968D5}"/>
                </a:ext>
              </a:extLst>
            </p:cNvPr>
            <p:cNvSpPr txBox="1"/>
            <p:nvPr/>
          </p:nvSpPr>
          <p:spPr>
            <a:xfrm>
              <a:off x="0" y="-19050"/>
              <a:ext cx="6160303" cy="254144"/>
            </a:xfrm>
            <a:prstGeom prst="rect">
              <a:avLst/>
            </a:prstGeom>
          </p:spPr>
          <p:txBody>
            <a:bodyPr lIns="44727" tIns="44727" rIns="44727" bIns="44727" rtlCol="0" anchor="ctr"/>
            <a:lstStyle/>
            <a:p>
              <a:pPr algn="ctr">
                <a:lnSpc>
                  <a:spcPts val="172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9515A232-A700-8DF9-8C11-33501EFE22D5}"/>
              </a:ext>
            </a:extLst>
          </p:cNvPr>
          <p:cNvSpPr/>
          <p:nvPr/>
        </p:nvSpPr>
        <p:spPr>
          <a:xfrm flipH="1">
            <a:off x="15030044" y="568044"/>
            <a:ext cx="3396986" cy="9525"/>
          </a:xfrm>
          <a:prstGeom prst="line">
            <a:avLst/>
          </a:prstGeom>
          <a:ln w="19050" cap="flat">
            <a:solidFill>
              <a:srgbClr val="A3BD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5EFD985E-81C2-E9C1-C5B8-F554262278C6}"/>
              </a:ext>
            </a:extLst>
          </p:cNvPr>
          <p:cNvGrpSpPr/>
          <p:nvPr/>
        </p:nvGrpSpPr>
        <p:grpSpPr>
          <a:xfrm rot="-10800000">
            <a:off x="3153655" y="9709431"/>
            <a:ext cx="15134345" cy="577569"/>
            <a:chOff x="0" y="0"/>
            <a:chExt cx="6160303" cy="2350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876A449-EDF4-359B-606F-15511EF6A549}"/>
                </a:ext>
              </a:extLst>
            </p:cNvPr>
            <p:cNvSpPr/>
            <p:nvPr/>
          </p:nvSpPr>
          <p:spPr>
            <a:xfrm>
              <a:off x="0" y="0"/>
              <a:ext cx="6160303" cy="235094"/>
            </a:xfrm>
            <a:custGeom>
              <a:avLst/>
              <a:gdLst/>
              <a:ahLst/>
              <a:cxnLst/>
              <a:rect l="l" t="t" r="r" b="b"/>
              <a:pathLst>
                <a:path w="6160303" h="235094">
                  <a:moveTo>
                    <a:pt x="0" y="0"/>
                  </a:moveTo>
                  <a:lnTo>
                    <a:pt x="6160303" y="0"/>
                  </a:lnTo>
                  <a:lnTo>
                    <a:pt x="6160303" y="235094"/>
                  </a:lnTo>
                  <a:lnTo>
                    <a:pt x="0" y="235094"/>
                  </a:lnTo>
                  <a:close/>
                </a:path>
              </a:pathLst>
            </a:custGeom>
            <a:solidFill>
              <a:srgbClr val="1D386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52E38E42-DAC6-528C-7362-F7B7D4D0E829}"/>
                </a:ext>
              </a:extLst>
            </p:cNvPr>
            <p:cNvSpPr txBox="1"/>
            <p:nvPr/>
          </p:nvSpPr>
          <p:spPr>
            <a:xfrm>
              <a:off x="0" y="-19050"/>
              <a:ext cx="6160303" cy="254144"/>
            </a:xfrm>
            <a:prstGeom prst="rect">
              <a:avLst/>
            </a:prstGeom>
          </p:spPr>
          <p:txBody>
            <a:bodyPr lIns="44727" tIns="44727" rIns="44727" bIns="44727" rtlCol="0" anchor="ctr"/>
            <a:lstStyle/>
            <a:p>
              <a:pPr algn="ctr">
                <a:lnSpc>
                  <a:spcPts val="172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AutoShape 10">
            <a:extLst>
              <a:ext uri="{FF2B5EF4-FFF2-40B4-BE49-F238E27FC236}">
                <a16:creationId xmlns:a16="http://schemas.microsoft.com/office/drawing/2014/main" id="{81A83C6D-8154-CF57-DF62-BD61C2A73CC9}"/>
              </a:ext>
            </a:extLst>
          </p:cNvPr>
          <p:cNvSpPr/>
          <p:nvPr/>
        </p:nvSpPr>
        <p:spPr>
          <a:xfrm flipH="1">
            <a:off x="-129891" y="9718956"/>
            <a:ext cx="3283546" cy="0"/>
          </a:xfrm>
          <a:prstGeom prst="line">
            <a:avLst/>
          </a:prstGeom>
          <a:ln w="19050" cap="flat">
            <a:solidFill>
              <a:srgbClr val="1D38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AEC6D3B9-08CD-C591-3E5B-A915AA1572DB}"/>
              </a:ext>
            </a:extLst>
          </p:cNvPr>
          <p:cNvSpPr txBox="1"/>
          <p:nvPr/>
        </p:nvSpPr>
        <p:spPr>
          <a:xfrm>
            <a:off x="1028700" y="878215"/>
            <a:ext cx="15127278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0"/>
              </a:lnSpc>
            </a:pP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Agenda</a:t>
            </a:r>
            <a:endParaRPr lang="en-US" sz="5000" b="1" dirty="0">
              <a:solidFill>
                <a:srgbClr val="1D3866"/>
              </a:solidFill>
              <a:latin typeface="Montserrat 2 Medium"/>
              <a:ea typeface="Montserrat 2 Medium"/>
              <a:cs typeface="Montserrat 2 Medium"/>
              <a:sym typeface="Montserrat 2 Medium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C2262336-DA5C-BC1F-1AAE-264C9500551B}"/>
              </a:ext>
            </a:extLst>
          </p:cNvPr>
          <p:cNvSpPr txBox="1"/>
          <p:nvPr/>
        </p:nvSpPr>
        <p:spPr>
          <a:xfrm>
            <a:off x="9353349" y="9866453"/>
            <a:ext cx="8626728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99"/>
              </a:lnSpc>
            </a:pPr>
            <a:r>
              <a:rPr lang="en-US" sz="1999" b="1" i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www.profeedback.eu   •   www.cost.eu   •   www.hetfa.eu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FDBBEDCD-BB1D-B804-6A37-4E8323851FFB}"/>
              </a:ext>
            </a:extLst>
          </p:cNvPr>
          <p:cNvSpPr txBox="1"/>
          <p:nvPr/>
        </p:nvSpPr>
        <p:spPr>
          <a:xfrm>
            <a:off x="616078" y="2666057"/>
            <a:ext cx="17055844" cy="492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hu-HU" sz="4000" dirty="0">
                <a:solidFill>
                  <a:srgbClr val="1D3866"/>
                </a:solidFill>
                <a:latin typeface="YADLjI9qxTA 0"/>
              </a:rPr>
              <a:t>10:00-10:05 	Opening</a:t>
            </a:r>
          </a:p>
          <a:p>
            <a:r>
              <a:rPr lang="hu-HU" sz="4000" dirty="0">
                <a:solidFill>
                  <a:srgbClr val="1D3866"/>
                </a:solidFill>
                <a:latin typeface="YADLjI9qxTA 0"/>
              </a:rPr>
              <a:t>10:05-10:20 	General </a:t>
            </a:r>
            <a:r>
              <a:rPr lang="hu-HU" sz="4000" dirty="0" err="1">
                <a:solidFill>
                  <a:srgbClr val="1D3866"/>
                </a:solidFill>
                <a:latin typeface="YADLjI9qxTA 0"/>
              </a:rPr>
              <a:t>overwiev</a:t>
            </a:r>
            <a:r>
              <a:rPr lang="hu-HU" sz="4000" dirty="0">
                <a:solidFill>
                  <a:srgbClr val="1D3866"/>
                </a:solidFill>
                <a:latin typeface="YADLjI9qxTA 0"/>
              </a:rPr>
              <a:t> of </a:t>
            </a:r>
            <a:r>
              <a:rPr lang="hu-HU" sz="4000" dirty="0" err="1">
                <a:solidFill>
                  <a:srgbClr val="1D3866"/>
                </a:solidFill>
                <a:latin typeface="YADLjI9qxTA 0"/>
              </a:rPr>
              <a:t>the</a:t>
            </a:r>
            <a:r>
              <a:rPr lang="hu-HU" sz="4000" dirty="0">
                <a:solidFill>
                  <a:srgbClr val="1D3866"/>
                </a:solidFill>
                <a:latin typeface="YADLjI9qxTA 0"/>
              </a:rPr>
              <a:t> Action </a:t>
            </a:r>
          </a:p>
          <a:p>
            <a:r>
              <a:rPr lang="hu-HU" sz="4000" dirty="0">
                <a:solidFill>
                  <a:srgbClr val="1D3866"/>
                </a:solidFill>
                <a:latin typeface="YADLjI9qxTA 0"/>
              </a:rPr>
              <a:t>10:20-10:50 	</a:t>
            </a:r>
            <a:r>
              <a:rPr lang="hu-HU" sz="4000" dirty="0" err="1">
                <a:solidFill>
                  <a:srgbClr val="1D3866"/>
                </a:solidFill>
                <a:latin typeface="YADLjI9qxTA 0"/>
              </a:rPr>
              <a:t>Working</a:t>
            </a:r>
            <a:r>
              <a:rPr lang="hu-HU" sz="4000" dirty="0">
                <a:solidFill>
                  <a:srgbClr val="1D3866"/>
                </a:solidFill>
                <a:latin typeface="YADLjI9qxTA 0"/>
              </a:rPr>
              <a:t> </a:t>
            </a:r>
            <a:r>
              <a:rPr lang="hu-HU" sz="4000" dirty="0" err="1">
                <a:solidFill>
                  <a:srgbClr val="1D3866"/>
                </a:solidFill>
                <a:latin typeface="YADLjI9qxTA 0"/>
              </a:rPr>
              <a:t>group</a:t>
            </a:r>
            <a:r>
              <a:rPr lang="hu-HU" sz="4000" dirty="0">
                <a:solidFill>
                  <a:srgbClr val="1D3866"/>
                </a:solidFill>
                <a:latin typeface="YADLjI9qxTA 0"/>
              </a:rPr>
              <a:t> </a:t>
            </a:r>
            <a:r>
              <a:rPr lang="hu-HU" sz="4000" dirty="0" err="1">
                <a:solidFill>
                  <a:srgbClr val="1D3866"/>
                </a:solidFill>
                <a:latin typeface="YADLjI9qxTA 0"/>
              </a:rPr>
              <a:t>reports</a:t>
            </a:r>
            <a:r>
              <a:rPr lang="hu-HU" sz="4000" dirty="0">
                <a:solidFill>
                  <a:srgbClr val="1D3866"/>
                </a:solidFill>
                <a:latin typeface="YADLjI9qxTA 0"/>
              </a:rPr>
              <a:t> </a:t>
            </a:r>
          </a:p>
          <a:p>
            <a:r>
              <a:rPr lang="hu-HU" sz="4000" dirty="0">
                <a:solidFill>
                  <a:srgbClr val="1D3866"/>
                </a:solidFill>
                <a:latin typeface="YADLjI9qxTA 0"/>
              </a:rPr>
              <a:t>10:50-11:20 	 </a:t>
            </a:r>
            <a:r>
              <a:rPr lang="hu-HU" sz="4000" dirty="0" err="1">
                <a:solidFill>
                  <a:srgbClr val="1D3866"/>
                </a:solidFill>
                <a:latin typeface="YADLjI9qxTA 0"/>
              </a:rPr>
              <a:t>Discussion</a:t>
            </a:r>
            <a:r>
              <a:rPr lang="hu-HU" sz="4000" dirty="0">
                <a:solidFill>
                  <a:srgbClr val="1D3866"/>
                </a:solidFill>
                <a:latin typeface="YADLjI9qxTA 0"/>
              </a:rPr>
              <a:t> and Q&amp;A </a:t>
            </a:r>
          </a:p>
          <a:p>
            <a:r>
              <a:rPr lang="hu-HU" sz="4000" dirty="0">
                <a:solidFill>
                  <a:srgbClr val="1D3866"/>
                </a:solidFill>
                <a:latin typeface="YADLjI9qxTA 0"/>
              </a:rPr>
              <a:t>11:20-11:30 	 </a:t>
            </a:r>
            <a:r>
              <a:rPr lang="hu-HU" sz="4000" dirty="0" err="1">
                <a:solidFill>
                  <a:srgbClr val="1D3866"/>
                </a:solidFill>
                <a:latin typeface="YADLjI9qxTA 0"/>
              </a:rPr>
              <a:t>Closing</a:t>
            </a:r>
            <a:r>
              <a:rPr lang="hu-HU" sz="4000" dirty="0">
                <a:solidFill>
                  <a:srgbClr val="1D3866"/>
                </a:solidFill>
                <a:latin typeface="YADLjI9qxTA 0"/>
              </a:rPr>
              <a:t> Session </a:t>
            </a:r>
          </a:p>
          <a:p>
            <a:endParaRPr lang="hu-HU" sz="4000" dirty="0">
              <a:solidFill>
                <a:srgbClr val="1D3866"/>
              </a:solidFill>
              <a:latin typeface="YADLjI9qxTA 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u-HU" sz="4000" dirty="0">
              <a:solidFill>
                <a:srgbClr val="1D3866"/>
              </a:solidFill>
              <a:latin typeface="YADLjI9qxTA 0"/>
            </a:endParaRPr>
          </a:p>
          <a:p>
            <a:endParaRPr lang="hu-HU" sz="4000" dirty="0">
              <a:solidFill>
                <a:srgbClr val="1D3866"/>
              </a:solidFill>
              <a:latin typeface="YADLjI9qxTA 0"/>
            </a:endParaRPr>
          </a:p>
        </p:txBody>
      </p:sp>
    </p:spTree>
    <p:extLst>
      <p:ext uri="{BB962C8B-B14F-4D97-AF65-F5344CB8AC3E}">
        <p14:creationId xmlns:p14="http://schemas.microsoft.com/office/powerpoint/2010/main" val="2810441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353055" y="9615293"/>
            <a:ext cx="7514047" cy="253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6"/>
              </a:lnSpc>
            </a:pPr>
            <a:r>
              <a:rPr lang="en-US" sz="1742" b="1" i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www.profeedback.eu   •   www.cost.eu   •   www.hetfa.eu</a:t>
            </a:r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-50625" y="0"/>
            <a:ext cx="15134345" cy="577569"/>
            <a:chOff x="0" y="0"/>
            <a:chExt cx="6160303" cy="2350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160303" cy="235094"/>
            </a:xfrm>
            <a:custGeom>
              <a:avLst/>
              <a:gdLst/>
              <a:ahLst/>
              <a:cxnLst/>
              <a:rect l="l" t="t" r="r" b="b"/>
              <a:pathLst>
                <a:path w="6160303" h="235094">
                  <a:moveTo>
                    <a:pt x="0" y="0"/>
                  </a:moveTo>
                  <a:lnTo>
                    <a:pt x="6160303" y="0"/>
                  </a:lnTo>
                  <a:lnTo>
                    <a:pt x="6160303" y="235094"/>
                  </a:lnTo>
                  <a:lnTo>
                    <a:pt x="0" y="235094"/>
                  </a:lnTo>
                  <a:close/>
                </a:path>
              </a:pathLst>
            </a:custGeom>
            <a:solidFill>
              <a:srgbClr val="A3BD3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6160303" cy="254144"/>
            </a:xfrm>
            <a:prstGeom prst="rect">
              <a:avLst/>
            </a:prstGeom>
          </p:spPr>
          <p:txBody>
            <a:bodyPr lIns="44727" tIns="44727" rIns="44727" bIns="44727" rtlCol="0" anchor="ctr"/>
            <a:lstStyle/>
            <a:p>
              <a:pPr algn="ctr">
                <a:lnSpc>
                  <a:spcPts val="172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flipH="1">
            <a:off x="15030044" y="568044"/>
            <a:ext cx="3396986" cy="9525"/>
          </a:xfrm>
          <a:prstGeom prst="line">
            <a:avLst/>
          </a:prstGeom>
          <a:ln w="19050" cap="flat">
            <a:solidFill>
              <a:srgbClr val="A3BD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 rot="-10800000">
            <a:off x="3153655" y="9709431"/>
            <a:ext cx="15134345" cy="577569"/>
            <a:chOff x="0" y="0"/>
            <a:chExt cx="6160303" cy="23509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160303" cy="235094"/>
            </a:xfrm>
            <a:custGeom>
              <a:avLst/>
              <a:gdLst/>
              <a:ahLst/>
              <a:cxnLst/>
              <a:rect l="l" t="t" r="r" b="b"/>
              <a:pathLst>
                <a:path w="6160303" h="235094">
                  <a:moveTo>
                    <a:pt x="0" y="0"/>
                  </a:moveTo>
                  <a:lnTo>
                    <a:pt x="6160303" y="0"/>
                  </a:lnTo>
                  <a:lnTo>
                    <a:pt x="6160303" y="235094"/>
                  </a:lnTo>
                  <a:lnTo>
                    <a:pt x="0" y="235094"/>
                  </a:lnTo>
                  <a:close/>
                </a:path>
              </a:pathLst>
            </a:custGeom>
            <a:solidFill>
              <a:srgbClr val="1D386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6160303" cy="254144"/>
            </a:xfrm>
            <a:prstGeom prst="rect">
              <a:avLst/>
            </a:prstGeom>
          </p:spPr>
          <p:txBody>
            <a:bodyPr lIns="44727" tIns="44727" rIns="44727" bIns="44727" rtlCol="0" anchor="ctr"/>
            <a:lstStyle/>
            <a:p>
              <a:pPr algn="ctr">
                <a:lnSpc>
                  <a:spcPts val="172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 flipH="1">
            <a:off x="-129891" y="9718956"/>
            <a:ext cx="3283546" cy="0"/>
          </a:xfrm>
          <a:prstGeom prst="line">
            <a:avLst/>
          </a:prstGeom>
          <a:ln w="19050" cap="flat">
            <a:solidFill>
              <a:srgbClr val="1D38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1580361" y="3989153"/>
            <a:ext cx="15127278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99"/>
              </a:lnSpc>
            </a:pPr>
            <a:r>
              <a:rPr lang="hu-HU" sz="99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General </a:t>
            </a:r>
            <a:r>
              <a:rPr lang="hu-HU" sz="99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Overview</a:t>
            </a:r>
            <a:endParaRPr lang="en-US" sz="9999" b="1" dirty="0">
              <a:solidFill>
                <a:srgbClr val="1D3866"/>
              </a:solidFill>
              <a:latin typeface="Montserrat 2 Medium"/>
              <a:ea typeface="Montserrat 2 Medium"/>
              <a:cs typeface="Montserrat 2 Medium"/>
              <a:sym typeface="Montserrat 2 Medium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353349" y="9866453"/>
            <a:ext cx="8626728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99"/>
              </a:lnSpc>
            </a:pPr>
            <a:r>
              <a:rPr lang="en-US" sz="1999" b="1" i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www.profeedback.eu   •   www.cost.eu   •   www.hetfa.eu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82D00-E434-F718-53CF-23066C9B9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3CB5A99B-3947-AEDE-3EC9-D4D664404AF6}"/>
              </a:ext>
            </a:extLst>
          </p:cNvPr>
          <p:cNvSpPr txBox="1"/>
          <p:nvPr/>
        </p:nvSpPr>
        <p:spPr>
          <a:xfrm>
            <a:off x="9353055" y="9615293"/>
            <a:ext cx="7514047" cy="253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6"/>
              </a:lnSpc>
            </a:pPr>
            <a:r>
              <a:rPr lang="en-US" sz="1742" b="1" i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www.profeedback.eu   •   www.cost.eu   •   www.hetfa.eu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4ACF83B0-AE61-5016-F53B-6B853BAD32E5}"/>
              </a:ext>
            </a:extLst>
          </p:cNvPr>
          <p:cNvGrpSpPr/>
          <p:nvPr/>
        </p:nvGrpSpPr>
        <p:grpSpPr>
          <a:xfrm rot="-10800000">
            <a:off x="-50625" y="0"/>
            <a:ext cx="15134345" cy="577569"/>
            <a:chOff x="0" y="0"/>
            <a:chExt cx="6160303" cy="23509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BB5AB66-0123-47C0-D47B-A19F9B2D6B52}"/>
                </a:ext>
              </a:extLst>
            </p:cNvPr>
            <p:cNvSpPr/>
            <p:nvPr/>
          </p:nvSpPr>
          <p:spPr>
            <a:xfrm>
              <a:off x="0" y="0"/>
              <a:ext cx="6160303" cy="235094"/>
            </a:xfrm>
            <a:custGeom>
              <a:avLst/>
              <a:gdLst/>
              <a:ahLst/>
              <a:cxnLst/>
              <a:rect l="l" t="t" r="r" b="b"/>
              <a:pathLst>
                <a:path w="6160303" h="235094">
                  <a:moveTo>
                    <a:pt x="0" y="0"/>
                  </a:moveTo>
                  <a:lnTo>
                    <a:pt x="6160303" y="0"/>
                  </a:lnTo>
                  <a:lnTo>
                    <a:pt x="6160303" y="235094"/>
                  </a:lnTo>
                  <a:lnTo>
                    <a:pt x="0" y="235094"/>
                  </a:lnTo>
                  <a:close/>
                </a:path>
              </a:pathLst>
            </a:custGeom>
            <a:solidFill>
              <a:srgbClr val="A3BD3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9D840770-4531-A83B-3F3B-21512E000F85}"/>
                </a:ext>
              </a:extLst>
            </p:cNvPr>
            <p:cNvSpPr txBox="1"/>
            <p:nvPr/>
          </p:nvSpPr>
          <p:spPr>
            <a:xfrm>
              <a:off x="0" y="-19050"/>
              <a:ext cx="6160303" cy="254144"/>
            </a:xfrm>
            <a:prstGeom prst="rect">
              <a:avLst/>
            </a:prstGeom>
          </p:spPr>
          <p:txBody>
            <a:bodyPr lIns="44727" tIns="44727" rIns="44727" bIns="44727" rtlCol="0" anchor="ctr"/>
            <a:lstStyle/>
            <a:p>
              <a:pPr algn="ctr">
                <a:lnSpc>
                  <a:spcPts val="172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0B519733-E07B-4F66-7F66-698B5B15C114}"/>
              </a:ext>
            </a:extLst>
          </p:cNvPr>
          <p:cNvSpPr/>
          <p:nvPr/>
        </p:nvSpPr>
        <p:spPr>
          <a:xfrm flipH="1">
            <a:off x="15030044" y="568044"/>
            <a:ext cx="3396986" cy="9525"/>
          </a:xfrm>
          <a:prstGeom prst="line">
            <a:avLst/>
          </a:prstGeom>
          <a:ln w="19050" cap="flat">
            <a:solidFill>
              <a:srgbClr val="A3BD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E239D0AE-7D49-A251-CFE3-7379C5F574FA}"/>
              </a:ext>
            </a:extLst>
          </p:cNvPr>
          <p:cNvGrpSpPr/>
          <p:nvPr/>
        </p:nvGrpSpPr>
        <p:grpSpPr>
          <a:xfrm rot="-10800000">
            <a:off x="3153655" y="9709431"/>
            <a:ext cx="15134345" cy="577569"/>
            <a:chOff x="0" y="0"/>
            <a:chExt cx="6160303" cy="2350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C47A6EC-3BB9-381C-D5C2-A95D2A8F7FBA}"/>
                </a:ext>
              </a:extLst>
            </p:cNvPr>
            <p:cNvSpPr/>
            <p:nvPr/>
          </p:nvSpPr>
          <p:spPr>
            <a:xfrm>
              <a:off x="0" y="0"/>
              <a:ext cx="6160303" cy="235094"/>
            </a:xfrm>
            <a:custGeom>
              <a:avLst/>
              <a:gdLst/>
              <a:ahLst/>
              <a:cxnLst/>
              <a:rect l="l" t="t" r="r" b="b"/>
              <a:pathLst>
                <a:path w="6160303" h="235094">
                  <a:moveTo>
                    <a:pt x="0" y="0"/>
                  </a:moveTo>
                  <a:lnTo>
                    <a:pt x="6160303" y="0"/>
                  </a:lnTo>
                  <a:lnTo>
                    <a:pt x="6160303" y="235094"/>
                  </a:lnTo>
                  <a:lnTo>
                    <a:pt x="0" y="235094"/>
                  </a:lnTo>
                  <a:close/>
                </a:path>
              </a:pathLst>
            </a:custGeom>
            <a:solidFill>
              <a:srgbClr val="1D386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E861557C-FC09-B37D-5FE1-E8FF55DB53B5}"/>
                </a:ext>
              </a:extLst>
            </p:cNvPr>
            <p:cNvSpPr txBox="1"/>
            <p:nvPr/>
          </p:nvSpPr>
          <p:spPr>
            <a:xfrm>
              <a:off x="0" y="-19050"/>
              <a:ext cx="6160303" cy="254144"/>
            </a:xfrm>
            <a:prstGeom prst="rect">
              <a:avLst/>
            </a:prstGeom>
          </p:spPr>
          <p:txBody>
            <a:bodyPr lIns="44727" tIns="44727" rIns="44727" bIns="44727" rtlCol="0" anchor="ctr"/>
            <a:lstStyle/>
            <a:p>
              <a:pPr algn="ctr">
                <a:lnSpc>
                  <a:spcPts val="172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AutoShape 10">
            <a:extLst>
              <a:ext uri="{FF2B5EF4-FFF2-40B4-BE49-F238E27FC236}">
                <a16:creationId xmlns:a16="http://schemas.microsoft.com/office/drawing/2014/main" id="{D430E493-DD3D-E279-11AD-5AAB28D9F95F}"/>
              </a:ext>
            </a:extLst>
          </p:cNvPr>
          <p:cNvSpPr/>
          <p:nvPr/>
        </p:nvSpPr>
        <p:spPr>
          <a:xfrm flipH="1">
            <a:off x="-129891" y="9718956"/>
            <a:ext cx="3283546" cy="0"/>
          </a:xfrm>
          <a:prstGeom prst="line">
            <a:avLst/>
          </a:prstGeom>
          <a:ln w="19050" cap="flat">
            <a:solidFill>
              <a:srgbClr val="1D38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A72C758F-B92E-C919-2CDD-C8F63AEEC8FE}"/>
              </a:ext>
            </a:extLst>
          </p:cNvPr>
          <p:cNvSpPr txBox="1"/>
          <p:nvPr/>
        </p:nvSpPr>
        <p:spPr>
          <a:xfrm>
            <a:off x="1580361" y="3989153"/>
            <a:ext cx="15127278" cy="4231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99"/>
              </a:lnSpc>
            </a:pPr>
            <a:r>
              <a:rPr lang="hu-HU" sz="99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Aims</a:t>
            </a:r>
            <a:r>
              <a:rPr lang="hu-HU" sz="99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and </a:t>
            </a:r>
            <a:r>
              <a:rPr lang="hu-HU" sz="9999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Goals</a:t>
            </a:r>
            <a:r>
              <a:rPr lang="hu-HU" sz="9999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of PROFEEDBACK Cost Action</a:t>
            </a:r>
            <a:endParaRPr lang="en-US" sz="9999" b="1" dirty="0">
              <a:solidFill>
                <a:srgbClr val="1D3866"/>
              </a:solidFill>
              <a:latin typeface="Montserrat 2 Medium"/>
              <a:ea typeface="Montserrat 2 Medium"/>
              <a:cs typeface="Montserrat 2 Medium"/>
              <a:sym typeface="Montserrat 2 Medium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86C0AB1A-1A23-D998-5908-71E147202DC2}"/>
              </a:ext>
            </a:extLst>
          </p:cNvPr>
          <p:cNvSpPr txBox="1"/>
          <p:nvPr/>
        </p:nvSpPr>
        <p:spPr>
          <a:xfrm>
            <a:off x="9353349" y="9866453"/>
            <a:ext cx="8626728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99"/>
              </a:lnSpc>
            </a:pPr>
            <a:r>
              <a:rPr lang="en-US" sz="1999" b="1" i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www.profeedback.eu   •   www.cost.eu   •   www.hetfa.eu</a:t>
            </a:r>
          </a:p>
        </p:txBody>
      </p:sp>
    </p:spTree>
    <p:extLst>
      <p:ext uri="{BB962C8B-B14F-4D97-AF65-F5344CB8AC3E}">
        <p14:creationId xmlns:p14="http://schemas.microsoft.com/office/powerpoint/2010/main" val="18198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17B3C-AC42-1D9C-CA4A-56A55A2C7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193EAD19-A99B-BDCA-4150-39ABA46D77FD}"/>
              </a:ext>
            </a:extLst>
          </p:cNvPr>
          <p:cNvSpPr txBox="1"/>
          <p:nvPr/>
        </p:nvSpPr>
        <p:spPr>
          <a:xfrm>
            <a:off x="9353055" y="9615293"/>
            <a:ext cx="7514047" cy="253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6"/>
              </a:lnSpc>
            </a:pPr>
            <a:r>
              <a:rPr lang="en-US" sz="1742" b="1" i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www.profeedback.eu   •   www.cost.eu   •   www.hetfa.eu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428F85A5-58B8-78C0-48B2-ED646116A513}"/>
              </a:ext>
            </a:extLst>
          </p:cNvPr>
          <p:cNvGrpSpPr/>
          <p:nvPr/>
        </p:nvGrpSpPr>
        <p:grpSpPr>
          <a:xfrm rot="-10800000">
            <a:off x="-50625" y="0"/>
            <a:ext cx="15134345" cy="577569"/>
            <a:chOff x="0" y="0"/>
            <a:chExt cx="6160303" cy="23509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34EA1D6-7801-355B-D8AF-828082FE4541}"/>
                </a:ext>
              </a:extLst>
            </p:cNvPr>
            <p:cNvSpPr/>
            <p:nvPr/>
          </p:nvSpPr>
          <p:spPr>
            <a:xfrm>
              <a:off x="0" y="0"/>
              <a:ext cx="6160303" cy="235094"/>
            </a:xfrm>
            <a:custGeom>
              <a:avLst/>
              <a:gdLst/>
              <a:ahLst/>
              <a:cxnLst/>
              <a:rect l="l" t="t" r="r" b="b"/>
              <a:pathLst>
                <a:path w="6160303" h="235094">
                  <a:moveTo>
                    <a:pt x="0" y="0"/>
                  </a:moveTo>
                  <a:lnTo>
                    <a:pt x="6160303" y="0"/>
                  </a:lnTo>
                  <a:lnTo>
                    <a:pt x="6160303" y="235094"/>
                  </a:lnTo>
                  <a:lnTo>
                    <a:pt x="0" y="235094"/>
                  </a:lnTo>
                  <a:close/>
                </a:path>
              </a:pathLst>
            </a:custGeom>
            <a:solidFill>
              <a:srgbClr val="A3BD3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B787541-BFBD-50F2-3A20-FF13AC4D3567}"/>
                </a:ext>
              </a:extLst>
            </p:cNvPr>
            <p:cNvSpPr txBox="1"/>
            <p:nvPr/>
          </p:nvSpPr>
          <p:spPr>
            <a:xfrm>
              <a:off x="0" y="-19050"/>
              <a:ext cx="6160303" cy="254144"/>
            </a:xfrm>
            <a:prstGeom prst="rect">
              <a:avLst/>
            </a:prstGeom>
          </p:spPr>
          <p:txBody>
            <a:bodyPr lIns="44727" tIns="44727" rIns="44727" bIns="44727" rtlCol="0" anchor="ctr"/>
            <a:lstStyle/>
            <a:p>
              <a:pPr algn="ctr">
                <a:lnSpc>
                  <a:spcPts val="172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D4F7DB7A-7F3B-7397-FCB8-4E17D0A5CABC}"/>
              </a:ext>
            </a:extLst>
          </p:cNvPr>
          <p:cNvSpPr/>
          <p:nvPr/>
        </p:nvSpPr>
        <p:spPr>
          <a:xfrm flipH="1">
            <a:off x="15030044" y="568044"/>
            <a:ext cx="3396986" cy="9525"/>
          </a:xfrm>
          <a:prstGeom prst="line">
            <a:avLst/>
          </a:prstGeom>
          <a:ln w="19050" cap="flat">
            <a:solidFill>
              <a:srgbClr val="A3BD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FB12C9AE-4F37-8B41-3BB5-2AA6F9AF2A47}"/>
              </a:ext>
            </a:extLst>
          </p:cNvPr>
          <p:cNvGrpSpPr/>
          <p:nvPr/>
        </p:nvGrpSpPr>
        <p:grpSpPr>
          <a:xfrm rot="-10800000">
            <a:off x="3153655" y="9709431"/>
            <a:ext cx="15134345" cy="577569"/>
            <a:chOff x="0" y="0"/>
            <a:chExt cx="6160303" cy="2350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1553740-9AE9-5C9B-6532-3BE550026C09}"/>
                </a:ext>
              </a:extLst>
            </p:cNvPr>
            <p:cNvSpPr/>
            <p:nvPr/>
          </p:nvSpPr>
          <p:spPr>
            <a:xfrm>
              <a:off x="0" y="0"/>
              <a:ext cx="6160303" cy="235094"/>
            </a:xfrm>
            <a:custGeom>
              <a:avLst/>
              <a:gdLst/>
              <a:ahLst/>
              <a:cxnLst/>
              <a:rect l="l" t="t" r="r" b="b"/>
              <a:pathLst>
                <a:path w="6160303" h="235094">
                  <a:moveTo>
                    <a:pt x="0" y="0"/>
                  </a:moveTo>
                  <a:lnTo>
                    <a:pt x="6160303" y="0"/>
                  </a:lnTo>
                  <a:lnTo>
                    <a:pt x="6160303" y="235094"/>
                  </a:lnTo>
                  <a:lnTo>
                    <a:pt x="0" y="235094"/>
                  </a:lnTo>
                  <a:close/>
                </a:path>
              </a:pathLst>
            </a:custGeom>
            <a:solidFill>
              <a:srgbClr val="1D386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1A73249-8458-D99F-D568-48F8F4C70B06}"/>
                </a:ext>
              </a:extLst>
            </p:cNvPr>
            <p:cNvSpPr txBox="1"/>
            <p:nvPr/>
          </p:nvSpPr>
          <p:spPr>
            <a:xfrm>
              <a:off x="0" y="-19050"/>
              <a:ext cx="6160303" cy="254144"/>
            </a:xfrm>
            <a:prstGeom prst="rect">
              <a:avLst/>
            </a:prstGeom>
          </p:spPr>
          <p:txBody>
            <a:bodyPr lIns="44727" tIns="44727" rIns="44727" bIns="44727" rtlCol="0" anchor="ctr"/>
            <a:lstStyle/>
            <a:p>
              <a:pPr algn="ctr">
                <a:lnSpc>
                  <a:spcPts val="172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AutoShape 10">
            <a:extLst>
              <a:ext uri="{FF2B5EF4-FFF2-40B4-BE49-F238E27FC236}">
                <a16:creationId xmlns:a16="http://schemas.microsoft.com/office/drawing/2014/main" id="{A865F18B-2571-ED42-F6C1-87EA2CF9A3CC}"/>
              </a:ext>
            </a:extLst>
          </p:cNvPr>
          <p:cNvSpPr/>
          <p:nvPr/>
        </p:nvSpPr>
        <p:spPr>
          <a:xfrm flipH="1">
            <a:off x="-129891" y="9718956"/>
            <a:ext cx="3283546" cy="0"/>
          </a:xfrm>
          <a:prstGeom prst="line">
            <a:avLst/>
          </a:prstGeom>
          <a:ln w="19050" cap="flat">
            <a:solidFill>
              <a:srgbClr val="1D38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3B8F40F1-7741-9AF4-2F09-770371B2244D}"/>
              </a:ext>
            </a:extLst>
          </p:cNvPr>
          <p:cNvSpPr txBox="1"/>
          <p:nvPr/>
        </p:nvSpPr>
        <p:spPr>
          <a:xfrm>
            <a:off x="1028700" y="878215"/>
            <a:ext cx="15127278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0"/>
              </a:lnSpc>
            </a:pP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What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did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we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aim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for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the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in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the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MoU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? </a:t>
            </a:r>
            <a:endParaRPr lang="en-US" sz="5000" b="1" dirty="0">
              <a:solidFill>
                <a:srgbClr val="1D3866"/>
              </a:solidFill>
              <a:latin typeface="Montserrat 2 Medium"/>
              <a:ea typeface="Montserrat 2 Medium"/>
              <a:cs typeface="Montserrat 2 Medium"/>
              <a:sym typeface="Montserrat 2 Medium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3A0ED0B-BAE4-6D53-BB62-AE06399D4E5C}"/>
              </a:ext>
            </a:extLst>
          </p:cNvPr>
          <p:cNvSpPr txBox="1"/>
          <p:nvPr/>
        </p:nvSpPr>
        <p:spPr>
          <a:xfrm>
            <a:off x="9353349" y="9866453"/>
            <a:ext cx="8626728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99"/>
              </a:lnSpc>
            </a:pPr>
            <a:r>
              <a:rPr lang="en-US" sz="1999" b="1" i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www.profeedback.eu   •   www.cost.eu   •   www.hetfa.eu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581B4D4E-31A5-8664-FC58-0A1F2B6FF550}"/>
              </a:ext>
            </a:extLst>
          </p:cNvPr>
          <p:cNvSpPr txBox="1"/>
          <p:nvPr/>
        </p:nvSpPr>
        <p:spPr>
          <a:xfrm>
            <a:off x="616078" y="2705100"/>
            <a:ext cx="17055844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hu-HU" sz="4000" b="0" i="0" dirty="0">
                <a:solidFill>
                  <a:srgbClr val="1D3866"/>
                </a:solidFill>
                <a:effectLst/>
                <a:latin typeface="YADLjI9qxTA 0"/>
              </a:rPr>
              <a:t>In </a:t>
            </a:r>
            <a:r>
              <a:rPr lang="hu-HU" sz="4000" b="0" i="0" dirty="0" err="1">
                <a:solidFill>
                  <a:srgbClr val="1D3866"/>
                </a:solidFill>
                <a:effectLst/>
                <a:latin typeface="YADLjI9qxTA 0"/>
              </a:rPr>
              <a:t>the</a:t>
            </a:r>
            <a:r>
              <a:rPr lang="hu-HU" sz="4000" b="0" i="0" dirty="0">
                <a:solidFill>
                  <a:srgbClr val="1D3866"/>
                </a:solidFill>
                <a:effectLst/>
                <a:latin typeface="YADLjI9qxTA 0"/>
              </a:rPr>
              <a:t> Memorandum of </a:t>
            </a:r>
            <a:r>
              <a:rPr lang="hu-HU" sz="4000" b="0" i="0" dirty="0" err="1">
                <a:solidFill>
                  <a:srgbClr val="1D3866"/>
                </a:solidFill>
                <a:effectLst/>
                <a:latin typeface="YADLjI9qxTA 0"/>
              </a:rPr>
              <a:t>Understanding</a:t>
            </a:r>
            <a:r>
              <a:rPr lang="hu-HU" sz="4000" b="0" i="0" dirty="0">
                <a:solidFill>
                  <a:srgbClr val="1D3866"/>
                </a:solidFill>
                <a:effectLst/>
                <a:latin typeface="YADLjI9qxTA 0"/>
              </a:rPr>
              <a:t> </a:t>
            </a:r>
            <a:r>
              <a:rPr lang="hu-HU" sz="4000" b="0" i="0" dirty="0" err="1">
                <a:solidFill>
                  <a:srgbClr val="1D3866"/>
                </a:solidFill>
                <a:effectLst/>
                <a:latin typeface="YADLjI9qxTA 0"/>
              </a:rPr>
              <a:t>we</a:t>
            </a:r>
            <a:r>
              <a:rPr lang="hu-HU" sz="4000" b="0" i="0" dirty="0">
                <a:solidFill>
                  <a:srgbClr val="1D3866"/>
                </a:solidFill>
                <a:effectLst/>
                <a:latin typeface="YADLjI9qxTA 0"/>
              </a:rPr>
              <a:t> </a:t>
            </a:r>
            <a:r>
              <a:rPr lang="hu-HU" sz="4000" b="0" i="0" dirty="0" err="1">
                <a:solidFill>
                  <a:srgbClr val="1D3866"/>
                </a:solidFill>
                <a:effectLst/>
                <a:latin typeface="YADLjI9qxTA 0"/>
              </a:rPr>
              <a:t>aimed</a:t>
            </a:r>
            <a:r>
              <a:rPr lang="hu-HU" sz="4000" b="0" i="0" dirty="0">
                <a:solidFill>
                  <a:srgbClr val="1D3866"/>
                </a:solidFill>
                <a:effectLst/>
                <a:latin typeface="YADLjI9qxTA 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0" i="0" dirty="0">
                <a:solidFill>
                  <a:srgbClr val="1D3866"/>
                </a:solidFill>
                <a:effectLst/>
                <a:latin typeface="YADLjI9qxTA 0"/>
              </a:rPr>
              <a:t>to foster the </a:t>
            </a:r>
            <a:r>
              <a:rPr lang="en-GB" sz="4000" b="1" i="0" dirty="0">
                <a:solidFill>
                  <a:srgbClr val="1D3866"/>
                </a:solidFill>
                <a:effectLst/>
                <a:latin typeface="YADLjI9qxTA 0"/>
              </a:rPr>
              <a:t>networking </a:t>
            </a:r>
            <a:r>
              <a:rPr lang="en-GB" sz="4000" b="0" i="0" dirty="0">
                <a:solidFill>
                  <a:srgbClr val="1D3866"/>
                </a:solidFill>
                <a:effectLst/>
                <a:latin typeface="YADLjI9qxTA 0"/>
              </a:rPr>
              <a:t>of the policy evaluation community at EU-level, </a:t>
            </a:r>
            <a:endParaRPr lang="hu-HU" sz="4000" b="0" i="0" dirty="0">
              <a:solidFill>
                <a:srgbClr val="1D3866"/>
              </a:solidFill>
              <a:effectLst/>
              <a:latin typeface="YADLjI9qxTA 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4000" dirty="0" err="1">
                <a:solidFill>
                  <a:srgbClr val="1D3866"/>
                </a:solidFill>
                <a:latin typeface="YADLjI9qxTA 0"/>
              </a:rPr>
              <a:t>to</a:t>
            </a:r>
            <a:r>
              <a:rPr lang="hu-HU" sz="4000" dirty="0">
                <a:solidFill>
                  <a:srgbClr val="1D3866"/>
                </a:solidFill>
                <a:latin typeface="YADLjI9qxTA 0"/>
              </a:rPr>
              <a:t> </a:t>
            </a:r>
            <a:r>
              <a:rPr lang="en-GB" sz="4000" b="1" i="0" dirty="0">
                <a:solidFill>
                  <a:srgbClr val="1D3866"/>
                </a:solidFill>
                <a:effectLst/>
                <a:latin typeface="YADLjI9qxTA 0"/>
              </a:rPr>
              <a:t>raise awareness </a:t>
            </a:r>
            <a:r>
              <a:rPr lang="en-GB" sz="4000" b="0" i="0" dirty="0">
                <a:solidFill>
                  <a:srgbClr val="1D3866"/>
                </a:solidFill>
                <a:effectLst/>
                <a:latin typeface="YADLjI9qxTA 0"/>
              </a:rPr>
              <a:t>on the importance of evaluation policy research</a:t>
            </a:r>
            <a:r>
              <a:rPr lang="hu-HU" sz="4000" b="0" i="0" dirty="0">
                <a:solidFill>
                  <a:srgbClr val="1D3866"/>
                </a:solidFill>
                <a:effectLst/>
                <a:latin typeface="YADLjI9qxTA 0"/>
              </a:rPr>
              <a:t> </a:t>
            </a:r>
            <a:r>
              <a:rPr lang="hu-HU" sz="4000" dirty="0" err="1">
                <a:solidFill>
                  <a:srgbClr val="1D3866"/>
                </a:solidFill>
                <a:latin typeface="YADLjI9qxTA 0"/>
              </a:rPr>
              <a:t>to</a:t>
            </a:r>
            <a:r>
              <a:rPr lang="hu-HU" sz="4000" dirty="0">
                <a:solidFill>
                  <a:srgbClr val="1D3866"/>
                </a:solidFill>
                <a:latin typeface="YADLjI9qxTA 0"/>
              </a:rPr>
              <a:t> </a:t>
            </a:r>
            <a:r>
              <a:rPr lang="en-GB" sz="4000" b="0" i="0" dirty="0">
                <a:solidFill>
                  <a:srgbClr val="1D3866"/>
                </a:solidFill>
                <a:effectLst/>
                <a:latin typeface="YADLjI9qxTA 0"/>
              </a:rPr>
              <a:t>improve its impact on policy-making.</a:t>
            </a:r>
            <a:endParaRPr lang="hu-HU" sz="4000" b="0" i="0" dirty="0">
              <a:solidFill>
                <a:srgbClr val="1D3866"/>
              </a:solidFill>
              <a:effectLst/>
              <a:latin typeface="YADLjI9qxTA 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u-HU" sz="4000" dirty="0">
              <a:solidFill>
                <a:srgbClr val="1D3866"/>
              </a:solidFill>
              <a:latin typeface="YADLjI9qxTA 0"/>
            </a:endParaRPr>
          </a:p>
          <a:p>
            <a:endParaRPr lang="en-GB" sz="4000" dirty="0">
              <a:solidFill>
                <a:srgbClr val="1D3866"/>
              </a:solidFill>
              <a:effectLst/>
              <a:latin typeface="YADLjI9qxTA 0"/>
            </a:endParaRPr>
          </a:p>
        </p:txBody>
      </p:sp>
    </p:spTree>
    <p:extLst>
      <p:ext uri="{BB962C8B-B14F-4D97-AF65-F5344CB8AC3E}">
        <p14:creationId xmlns:p14="http://schemas.microsoft.com/office/powerpoint/2010/main" val="2395648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D27D1-7D80-9477-0044-E1D460036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634BDAF-F20F-CFDA-6AB9-5DA69EB17728}"/>
              </a:ext>
            </a:extLst>
          </p:cNvPr>
          <p:cNvSpPr txBox="1"/>
          <p:nvPr/>
        </p:nvSpPr>
        <p:spPr>
          <a:xfrm>
            <a:off x="9353055" y="9615293"/>
            <a:ext cx="7514047" cy="253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16"/>
              </a:lnSpc>
            </a:pPr>
            <a:r>
              <a:rPr lang="en-US" sz="1742" b="1" i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www.profeedback.eu   •   www.cost.eu   •   www.hetfa.eu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F073777-F430-0DDE-3193-D04E70BCA684}"/>
              </a:ext>
            </a:extLst>
          </p:cNvPr>
          <p:cNvGrpSpPr/>
          <p:nvPr/>
        </p:nvGrpSpPr>
        <p:grpSpPr>
          <a:xfrm rot="-10800000">
            <a:off x="-50625" y="0"/>
            <a:ext cx="15134345" cy="577569"/>
            <a:chOff x="0" y="0"/>
            <a:chExt cx="6160303" cy="23509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F17E87B-3130-BD6D-DBE6-1A6A5BACC83A}"/>
                </a:ext>
              </a:extLst>
            </p:cNvPr>
            <p:cNvSpPr/>
            <p:nvPr/>
          </p:nvSpPr>
          <p:spPr>
            <a:xfrm>
              <a:off x="0" y="0"/>
              <a:ext cx="6160303" cy="235094"/>
            </a:xfrm>
            <a:custGeom>
              <a:avLst/>
              <a:gdLst/>
              <a:ahLst/>
              <a:cxnLst/>
              <a:rect l="l" t="t" r="r" b="b"/>
              <a:pathLst>
                <a:path w="6160303" h="235094">
                  <a:moveTo>
                    <a:pt x="0" y="0"/>
                  </a:moveTo>
                  <a:lnTo>
                    <a:pt x="6160303" y="0"/>
                  </a:lnTo>
                  <a:lnTo>
                    <a:pt x="6160303" y="235094"/>
                  </a:lnTo>
                  <a:lnTo>
                    <a:pt x="0" y="235094"/>
                  </a:lnTo>
                  <a:close/>
                </a:path>
              </a:pathLst>
            </a:custGeom>
            <a:solidFill>
              <a:srgbClr val="A3BD3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F68BB8B3-26AD-D080-1634-CD70AFB27EC5}"/>
                </a:ext>
              </a:extLst>
            </p:cNvPr>
            <p:cNvSpPr txBox="1"/>
            <p:nvPr/>
          </p:nvSpPr>
          <p:spPr>
            <a:xfrm>
              <a:off x="0" y="-19050"/>
              <a:ext cx="6160303" cy="254144"/>
            </a:xfrm>
            <a:prstGeom prst="rect">
              <a:avLst/>
            </a:prstGeom>
          </p:spPr>
          <p:txBody>
            <a:bodyPr lIns="44727" tIns="44727" rIns="44727" bIns="44727" rtlCol="0" anchor="ctr"/>
            <a:lstStyle/>
            <a:p>
              <a:pPr algn="ctr">
                <a:lnSpc>
                  <a:spcPts val="172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F4E917FC-268F-7BB5-7BD6-CB5E26D03C48}"/>
              </a:ext>
            </a:extLst>
          </p:cNvPr>
          <p:cNvSpPr/>
          <p:nvPr/>
        </p:nvSpPr>
        <p:spPr>
          <a:xfrm flipH="1">
            <a:off x="15030044" y="568044"/>
            <a:ext cx="3396986" cy="9525"/>
          </a:xfrm>
          <a:prstGeom prst="line">
            <a:avLst/>
          </a:prstGeom>
          <a:ln w="19050" cap="flat">
            <a:solidFill>
              <a:srgbClr val="A3BD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91A75A77-B348-05C1-3D8C-CA52ADE20E07}"/>
              </a:ext>
            </a:extLst>
          </p:cNvPr>
          <p:cNvGrpSpPr/>
          <p:nvPr/>
        </p:nvGrpSpPr>
        <p:grpSpPr>
          <a:xfrm rot="-10800000">
            <a:off x="3153655" y="9709431"/>
            <a:ext cx="15134345" cy="577569"/>
            <a:chOff x="0" y="0"/>
            <a:chExt cx="6160303" cy="2350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DDBA935-3BDC-669C-2889-6E5BB48FF4C1}"/>
                </a:ext>
              </a:extLst>
            </p:cNvPr>
            <p:cNvSpPr/>
            <p:nvPr/>
          </p:nvSpPr>
          <p:spPr>
            <a:xfrm>
              <a:off x="0" y="0"/>
              <a:ext cx="6160303" cy="235094"/>
            </a:xfrm>
            <a:custGeom>
              <a:avLst/>
              <a:gdLst/>
              <a:ahLst/>
              <a:cxnLst/>
              <a:rect l="l" t="t" r="r" b="b"/>
              <a:pathLst>
                <a:path w="6160303" h="235094">
                  <a:moveTo>
                    <a:pt x="0" y="0"/>
                  </a:moveTo>
                  <a:lnTo>
                    <a:pt x="6160303" y="0"/>
                  </a:lnTo>
                  <a:lnTo>
                    <a:pt x="6160303" y="235094"/>
                  </a:lnTo>
                  <a:lnTo>
                    <a:pt x="0" y="235094"/>
                  </a:lnTo>
                  <a:close/>
                </a:path>
              </a:pathLst>
            </a:custGeom>
            <a:solidFill>
              <a:srgbClr val="1D386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8F4F9F2D-5CE6-84B3-4AAD-0BFBFB3EC931}"/>
                </a:ext>
              </a:extLst>
            </p:cNvPr>
            <p:cNvSpPr txBox="1"/>
            <p:nvPr/>
          </p:nvSpPr>
          <p:spPr>
            <a:xfrm>
              <a:off x="0" y="-19050"/>
              <a:ext cx="6160303" cy="254144"/>
            </a:xfrm>
            <a:prstGeom prst="rect">
              <a:avLst/>
            </a:prstGeom>
          </p:spPr>
          <p:txBody>
            <a:bodyPr lIns="44727" tIns="44727" rIns="44727" bIns="44727" rtlCol="0" anchor="ctr"/>
            <a:lstStyle/>
            <a:p>
              <a:pPr algn="ctr">
                <a:lnSpc>
                  <a:spcPts val="172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AutoShape 10">
            <a:extLst>
              <a:ext uri="{FF2B5EF4-FFF2-40B4-BE49-F238E27FC236}">
                <a16:creationId xmlns:a16="http://schemas.microsoft.com/office/drawing/2014/main" id="{C3C92D59-57FA-4F95-A02E-DCB4AF5B4AAB}"/>
              </a:ext>
            </a:extLst>
          </p:cNvPr>
          <p:cNvSpPr/>
          <p:nvPr/>
        </p:nvSpPr>
        <p:spPr>
          <a:xfrm flipH="1">
            <a:off x="-129891" y="9718956"/>
            <a:ext cx="3283546" cy="0"/>
          </a:xfrm>
          <a:prstGeom prst="line">
            <a:avLst/>
          </a:prstGeom>
          <a:ln w="19050" cap="flat">
            <a:solidFill>
              <a:srgbClr val="1D38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71DED9EC-38D3-C30F-F927-9FEFCBEF4072}"/>
              </a:ext>
            </a:extLst>
          </p:cNvPr>
          <p:cNvSpPr txBox="1"/>
          <p:nvPr/>
        </p:nvSpPr>
        <p:spPr>
          <a:xfrm>
            <a:off x="1028700" y="878215"/>
            <a:ext cx="15127278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0"/>
              </a:lnSpc>
            </a:pP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Main </a:t>
            </a:r>
            <a:r>
              <a:rPr lang="hu-HU" sz="5000" b="1" dirty="0" err="1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goals</a:t>
            </a:r>
            <a:r>
              <a:rPr lang="hu-HU" sz="5000" b="1" dirty="0">
                <a:solidFill>
                  <a:srgbClr val="1D3866"/>
                </a:solidFill>
                <a:latin typeface="Montserrat 2 Medium"/>
                <a:ea typeface="Montserrat 2 Medium"/>
                <a:cs typeface="Montserrat 2 Medium"/>
                <a:sym typeface="Montserrat 2 Medium"/>
              </a:rPr>
              <a:t> of PROFEEDBACK Cost Action</a:t>
            </a:r>
            <a:endParaRPr lang="en-US" sz="5000" b="1" dirty="0">
              <a:solidFill>
                <a:srgbClr val="1D3866"/>
              </a:solidFill>
              <a:latin typeface="Montserrat 2 Medium"/>
              <a:ea typeface="Montserrat 2 Medium"/>
              <a:cs typeface="Montserrat 2 Medium"/>
              <a:sym typeface="Montserrat 2 Medium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A4EE33B6-8BE2-BD01-9A75-02C3FB4C1CCF}"/>
              </a:ext>
            </a:extLst>
          </p:cNvPr>
          <p:cNvSpPr txBox="1"/>
          <p:nvPr/>
        </p:nvSpPr>
        <p:spPr>
          <a:xfrm>
            <a:off x="9353349" y="9866453"/>
            <a:ext cx="8626728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99"/>
              </a:lnSpc>
            </a:pPr>
            <a:r>
              <a:rPr lang="en-US" sz="1999" b="1" i="1">
                <a:solidFill>
                  <a:srgbClr val="FFFFFF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www.profeedback.eu   •   www.cost.eu   •   www.hetfa.eu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A13C3CA9-37EC-0188-3225-0364A722CF74}"/>
              </a:ext>
            </a:extLst>
          </p:cNvPr>
          <p:cNvSpPr txBox="1"/>
          <p:nvPr/>
        </p:nvSpPr>
        <p:spPr>
          <a:xfrm>
            <a:off x="616078" y="2400300"/>
            <a:ext cx="17055844" cy="7311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A3BD3C"/>
                </a:solidFill>
                <a:latin typeface="YADLjI9qxTA 0"/>
              </a:rPr>
              <a:t>facilitate knowledge </a:t>
            </a:r>
            <a:r>
              <a:rPr lang="en-GB" sz="4000" b="0" i="0" u="none" strike="noStrike" dirty="0">
                <a:solidFill>
                  <a:srgbClr val="A3BD3C"/>
                </a:solidFill>
                <a:effectLst/>
                <a:latin typeface="YADLjI9qxTA 0"/>
              </a:rPr>
              <a:t>sharing</a:t>
            </a:r>
            <a:r>
              <a:rPr lang="en-GB" sz="4000" b="0" i="0" u="none" strike="noStrike" dirty="0">
                <a:solidFill>
                  <a:srgbClr val="1D3866"/>
                </a:solidFill>
                <a:effectLst/>
                <a:latin typeface="YADLjI9qxTA 0"/>
              </a:rPr>
              <a:t> on policies and policy evaluation </a:t>
            </a:r>
            <a:r>
              <a:rPr lang="en-GB" sz="4000" dirty="0">
                <a:solidFill>
                  <a:srgbClr val="A3BD3C"/>
                </a:solidFill>
                <a:latin typeface="YADLjI9qxTA 0"/>
              </a:rPr>
              <a:t>among stakeholders</a:t>
            </a:r>
            <a:endParaRPr lang="hu-HU" sz="4000" dirty="0">
              <a:solidFill>
                <a:srgbClr val="A3BD3C"/>
              </a:solidFill>
              <a:latin typeface="YADLjI9qxTA 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A3BD3C"/>
              </a:solidFill>
              <a:latin typeface="YADLjI9qxTA 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1D3866"/>
                </a:solidFill>
                <a:latin typeface="YADLjI9qxTA 0"/>
              </a:rPr>
              <a:t>bring together </a:t>
            </a:r>
            <a:r>
              <a:rPr lang="en-GB" sz="4000" b="0" i="0" u="none" strike="noStrike" dirty="0">
                <a:solidFill>
                  <a:srgbClr val="1D3866"/>
                </a:solidFill>
                <a:effectLst/>
                <a:latin typeface="YADLjI9qxTA 0"/>
              </a:rPr>
              <a:t>both European and national, as well as </a:t>
            </a:r>
            <a:r>
              <a:rPr lang="en-GB" sz="4000" b="1" dirty="0">
                <a:solidFill>
                  <a:srgbClr val="1D3866"/>
                </a:solidFill>
                <a:latin typeface="YADLjI9qxTA 0"/>
              </a:rPr>
              <a:t>policy and evaluation experts</a:t>
            </a:r>
            <a:r>
              <a:rPr lang="en-GB" sz="4000" b="0" i="0" u="none" strike="noStrike" dirty="0">
                <a:solidFill>
                  <a:srgbClr val="1D3866"/>
                </a:solidFill>
                <a:effectLst/>
                <a:latin typeface="YADLjI9qxTA 0"/>
              </a:rPr>
              <a:t> in the field</a:t>
            </a:r>
            <a:endParaRPr lang="hu-HU" sz="4000" b="0" i="0" u="none" strike="noStrike" dirty="0">
              <a:solidFill>
                <a:srgbClr val="1D3866"/>
              </a:solidFill>
              <a:effectLst/>
              <a:latin typeface="YADLjI9qxTA 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en-GB" sz="4000" b="0" i="0" dirty="0">
              <a:solidFill>
                <a:srgbClr val="1D3866"/>
              </a:solidFill>
              <a:effectLst/>
              <a:latin typeface="YADLjI9qxTA 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4000" b="0" i="0" u="none" strike="noStrike" dirty="0">
                <a:solidFill>
                  <a:srgbClr val="1D3866"/>
                </a:solidFill>
                <a:effectLst/>
                <a:latin typeface="YADLjI9qxTA 0"/>
              </a:rPr>
              <a:t>offer a </a:t>
            </a:r>
            <a:r>
              <a:rPr lang="en-GB" sz="4000" b="1" dirty="0">
                <a:solidFill>
                  <a:srgbClr val="1D3866"/>
                </a:solidFill>
                <a:latin typeface="YADLjI9qxTA 0"/>
              </a:rPr>
              <a:t>platform for sharing insights, research findings</a:t>
            </a:r>
            <a:r>
              <a:rPr lang="en-GB" sz="4000" b="0" i="0" u="none" strike="noStrike" dirty="0">
                <a:solidFill>
                  <a:srgbClr val="1D3866"/>
                </a:solidFill>
                <a:effectLst/>
                <a:latin typeface="YADLjI9qxTA 0"/>
              </a:rPr>
              <a:t>, and best practices</a:t>
            </a:r>
            <a:r>
              <a:rPr lang="hu-HU" sz="4000" dirty="0">
                <a:solidFill>
                  <a:srgbClr val="1D3866"/>
                </a:solidFill>
                <a:latin typeface="YADLjI9qxTA 0"/>
              </a:rPr>
              <a:t> </a:t>
            </a:r>
            <a:r>
              <a:rPr lang="en-GB" sz="4000" b="0" i="0" u="none" strike="noStrike" dirty="0">
                <a:solidFill>
                  <a:srgbClr val="1D3866"/>
                </a:solidFill>
                <a:effectLst/>
                <a:latin typeface="YADLjI9qxTA 0"/>
              </a:rPr>
              <a:t>empower government officials and </a:t>
            </a:r>
            <a:r>
              <a:rPr lang="en-GB" sz="4000" dirty="0">
                <a:solidFill>
                  <a:srgbClr val="1D3866"/>
                </a:solidFill>
                <a:latin typeface="YADLjI9qxTA 0"/>
              </a:rPr>
              <a:t>stakeholders to make more informed decisions regarding the design and implementation </a:t>
            </a:r>
            <a:r>
              <a:rPr lang="en-GB" sz="4000" b="0" i="0" u="none" strike="noStrike" dirty="0">
                <a:solidFill>
                  <a:srgbClr val="1D3866"/>
                </a:solidFill>
                <a:effectLst/>
                <a:latin typeface="YADLjI9qxTA 0"/>
              </a:rPr>
              <a:t>of </a:t>
            </a:r>
            <a:r>
              <a:rPr lang="en-GB" sz="4000" dirty="0">
                <a:solidFill>
                  <a:srgbClr val="1D3866"/>
                </a:solidFill>
                <a:latin typeface="YADLjI9qxTA 0"/>
              </a:rPr>
              <a:t>policies and funds</a:t>
            </a:r>
            <a:endParaRPr lang="hu-HU" sz="4000" dirty="0">
              <a:solidFill>
                <a:srgbClr val="1D3866"/>
              </a:solidFill>
              <a:latin typeface="YADLjI9qxTA 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hu-HU" sz="4000" dirty="0">
              <a:solidFill>
                <a:srgbClr val="1D3866"/>
              </a:solidFill>
              <a:latin typeface="YADLjI9qxTA 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1D3866"/>
                </a:solidFill>
                <a:latin typeface="YADLjI9qxTA 0"/>
              </a:rPr>
              <a:t>increase in the efficiency and effectiveness of policies by</a:t>
            </a:r>
            <a:r>
              <a:rPr lang="en-GB" sz="4000" dirty="0">
                <a:solidFill>
                  <a:srgbClr val="A3BD3C"/>
                </a:solidFill>
                <a:latin typeface="YADLjI9qxTA 0"/>
              </a:rPr>
              <a:t> </a:t>
            </a:r>
            <a:r>
              <a:rPr lang="en-GB" sz="4000" b="1" dirty="0">
                <a:solidFill>
                  <a:srgbClr val="1D3866"/>
                </a:solidFill>
                <a:latin typeface="YADLjI9qxTA 0"/>
              </a:rPr>
              <a:t>providing better evaluation information</a:t>
            </a:r>
          </a:p>
          <a:p>
            <a:pPr marL="669289" lvl="1" indent="-334645" algn="l">
              <a:lnSpc>
                <a:spcPts val="4649"/>
              </a:lnSpc>
              <a:buFont typeface="Arial"/>
              <a:buChar char="•"/>
            </a:pPr>
            <a:endParaRPr lang="en-US" sz="3099" b="1" dirty="0">
              <a:solidFill>
                <a:srgbClr val="FF3131"/>
              </a:solidFill>
              <a:latin typeface="Montserrat 2 Medium"/>
              <a:ea typeface="Montserrat 2 Medium"/>
              <a:cs typeface="Montserrat 2 Medium"/>
              <a:sym typeface="Montserrat 2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38286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1267</Words>
  <Application>Microsoft Office PowerPoint</Application>
  <PresentationFormat>Egyéni</PresentationFormat>
  <Paragraphs>143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35" baseType="lpstr">
      <vt:lpstr>Montserrat 1 Bold</vt:lpstr>
      <vt:lpstr>Montserrat 1 Bold Italics</vt:lpstr>
      <vt:lpstr>Calibri</vt:lpstr>
      <vt:lpstr>Montserrat Classic Bold</vt:lpstr>
      <vt:lpstr>Glacial Indifference Bold</vt:lpstr>
      <vt:lpstr>Montserrat Classic</vt:lpstr>
      <vt:lpstr>Open Sans Extra Bold</vt:lpstr>
      <vt:lpstr>Montserrat 1 Italics</vt:lpstr>
      <vt:lpstr>Montserrat 2 Medium</vt:lpstr>
      <vt:lpstr>Montserrat Semi-Bold Bold</vt:lpstr>
      <vt:lpstr>Arial</vt:lpstr>
      <vt:lpstr>YADLjI9qxTA 0</vt:lpstr>
      <vt:lpstr>Montserrat 1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Profeedback_MC ppt-202409</dc:title>
  <dc:creator>Balas Gabor</dc:creator>
  <cp:lastModifiedBy>Gábor Balás</cp:lastModifiedBy>
  <cp:revision>18</cp:revision>
  <dcterms:created xsi:type="dcterms:W3CDTF">2006-08-16T00:00:00Z</dcterms:created>
  <dcterms:modified xsi:type="dcterms:W3CDTF">2025-10-09T16:38:44Z</dcterms:modified>
  <dc:identifier>DAGQiFehHIM</dc:identifier>
</cp:coreProperties>
</file>